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58" r:id="rId3"/>
    <p:sldId id="283" r:id="rId4"/>
    <p:sldId id="259" r:id="rId5"/>
    <p:sldId id="292" r:id="rId6"/>
    <p:sldId id="276" r:id="rId7"/>
    <p:sldId id="275" r:id="rId8"/>
    <p:sldId id="286" r:id="rId9"/>
    <p:sldId id="294" r:id="rId10"/>
    <p:sldId id="285" r:id="rId11"/>
    <p:sldId id="299" r:id="rId12"/>
    <p:sldId id="289" r:id="rId13"/>
    <p:sldId id="297" r:id="rId14"/>
    <p:sldId id="287" r:id="rId15"/>
    <p:sldId id="293" r:id="rId16"/>
    <p:sldId id="288" r:id="rId17"/>
    <p:sldId id="296" r:id="rId18"/>
    <p:sldId id="290" r:id="rId19"/>
    <p:sldId id="295" r:id="rId20"/>
    <p:sldId id="291" r:id="rId21"/>
    <p:sldId id="298" r:id="rId22"/>
    <p:sldId id="282" r:id="rId23"/>
    <p:sldId id="300" r:id="rId24"/>
  </p:sldIdLst>
  <p:sldSz cx="10460038" cy="7561263"/>
  <p:notesSz cx="6662738" cy="98329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84A"/>
    <a:srgbClr val="EF6820"/>
    <a:srgbClr val="9FAA00"/>
    <a:srgbClr val="5C705E"/>
    <a:srgbClr val="00AFAD"/>
    <a:srgbClr val="00B1EA"/>
    <a:srgbClr val="856FB3"/>
    <a:srgbClr val="D6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06" autoAdjust="0"/>
    <p:restoredTop sz="86371" autoAdjust="0"/>
  </p:normalViewPr>
  <p:slideViewPr>
    <p:cSldViewPr snapToGrid="0">
      <p:cViewPr varScale="1">
        <p:scale>
          <a:sx n="84" d="100"/>
          <a:sy n="84" d="100"/>
        </p:scale>
        <p:origin x="-1476" y="-72"/>
      </p:cViewPr>
      <p:guideLst>
        <p:guide orient="horz"/>
        <p:guide pos="6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UPowerPoint38mm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95288"/>
            <a:ext cx="29464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3619500"/>
            <a:ext cx="6923087" cy="688975"/>
          </a:xfr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Title in Black - Arial 40pt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724525"/>
            <a:ext cx="8362950" cy="5365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smtClean="0"/>
              <a:t>Subheading and date in grey - Arial 30pt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806DB-15D0-430D-9BE5-873F44DE9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0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E17A4-0C1E-477E-88DB-919E1EFB19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6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1763713"/>
            <a:ext cx="2352675" cy="3379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63713"/>
            <a:ext cx="6905625" cy="3379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C773-E5B6-45A1-9D4C-119C90CB1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71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5" y="2349500"/>
            <a:ext cx="8891588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450" y="4284663"/>
            <a:ext cx="73231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18CAA-5F6E-4E32-AC03-46F625E44E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29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4DD9-0948-4E38-AE23-C90692120D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8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C96C-6362-4972-9BC2-F7F503F206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8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7691-99DD-40D5-BFFA-B92E094C26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7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207C-804C-43AD-96A9-9454307E2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16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5DFF8-EBE3-43A7-B094-70D39BB744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9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DD047-1D8D-475E-882B-08CAADB6F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8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5E50-FA13-42E9-B0AC-ADD4576B4F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3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BC8D-6736-4EB9-B143-90AB982C1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236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0A1F-3FF2-45B3-8C68-F75858790E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72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1036-993F-418E-AAA3-396B029C0B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2719388"/>
            <a:ext cx="2352675" cy="173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19388"/>
            <a:ext cx="6905625" cy="173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3E92-3A10-4348-A0B8-C68F061905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7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6B15-7716-4650-A02E-22682CA85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7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A0EC-B191-44D3-8EC8-CDDAE159C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9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6447-6B4D-4F6F-9C2F-D34D5B6815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9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5589F-E6DE-4C8A-A3B1-F2AABB575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F8E0-5826-4EAE-8878-801A81434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BEAE-E059-495B-ACDB-BA18082E7A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9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2063-B43D-45E5-A705-BD95B88245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63713"/>
            <a:ext cx="94107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Title in colour - Arial 48pt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733675"/>
            <a:ext cx="94107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Tabbed text information in black with bullet - Arial 28pt</a:t>
            </a:r>
          </a:p>
          <a:p>
            <a:pPr lvl="1"/>
            <a:r>
              <a:rPr lang="en-GB" smtClean="0"/>
              <a:t>Bullet point should be in the same colour as heading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D63214-3CA1-41AF-A5C9-A0F65E0285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11" descr="OUPowerPoint18mmShiel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395288"/>
            <a:ext cx="7445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+mj-lt"/>
          <a:ea typeface="+mj-ea"/>
          <a:cs typeface="+mj-cs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19388"/>
            <a:ext cx="94107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Divider title in black - Arial 50pt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068763"/>
            <a:ext cx="94107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Subheading in black - Arial 20pt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369D72-3E10-42AE-9B1E-52C56FAED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4" name="Picture 6" descr="OUPowerPoint18mmShiel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395288"/>
            <a:ext cx="7445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ds.org/Home/people/magnus-ramage-1" TargetMode="External"/><Relationship Id="rId2" Type="http://schemas.openxmlformats.org/officeDocument/2006/relationships/hyperlink" Target="mailto:m.ramage@open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itter.com/#!/magnusram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emf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3100211"/>
            <a:ext cx="8578850" cy="118745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Bertalanffy amid the seven schools: multiple traditions within systems thinking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7866" y="5179307"/>
            <a:ext cx="8362950" cy="1926871"/>
          </a:xfrm>
        </p:spPr>
        <p:txBody>
          <a:bodyPr/>
          <a:lstStyle/>
          <a:p>
            <a:pPr eaLnBrk="1" hangingPunct="1"/>
            <a:r>
              <a:rPr lang="en-GB" dirty="0" smtClean="0"/>
              <a:t>Magnus </a:t>
            </a:r>
            <a:r>
              <a:rPr lang="en-GB" dirty="0"/>
              <a:t>Ramage</a:t>
            </a:r>
            <a:br>
              <a:rPr lang="en-GB" dirty="0"/>
            </a:br>
            <a:r>
              <a:rPr lang="en-GB" dirty="0"/>
              <a:t>Society &amp; Information Research Group,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Communication </a:t>
            </a:r>
            <a:r>
              <a:rPr lang="en-GB" dirty="0"/>
              <a:t>&amp; Systems </a:t>
            </a:r>
            <a:r>
              <a:rPr lang="en-GB" dirty="0" smtClean="0"/>
              <a:t>Department,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Open </a:t>
            </a:r>
            <a:r>
              <a:rPr lang="en-GB" dirty="0" smtClean="0"/>
              <a:t>University, UK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Bertalanffy and early cybernetics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339839"/>
          </a:xfrm>
        </p:spPr>
        <p:txBody>
          <a:bodyPr/>
          <a:lstStyle/>
          <a:p>
            <a:r>
              <a:rPr lang="en-GB" dirty="0" smtClean="0"/>
              <a:t>Slightly antagonistic relationship</a:t>
            </a:r>
          </a:p>
          <a:p>
            <a:pPr lvl="1"/>
            <a:r>
              <a:rPr lang="en-GB" sz="2000" dirty="0" smtClean="0"/>
              <a:t>Ashby viewed GST as empirical – it “</a:t>
            </a:r>
            <a:r>
              <a:rPr lang="en-GB" sz="2000" dirty="0"/>
              <a:t>takes the world as we find it, examines the various systems that occur in it </a:t>
            </a:r>
            <a:r>
              <a:rPr lang="en-GB" sz="2000" dirty="0" smtClean="0"/>
              <a:t>… and </a:t>
            </a:r>
            <a:r>
              <a:rPr lang="en-GB" sz="2000" dirty="0"/>
              <a:t>then draws up statements about the regularities that have been observed to </a:t>
            </a:r>
            <a:r>
              <a:rPr lang="en-GB" sz="2000" dirty="0" smtClean="0"/>
              <a:t>hold” (1958)</a:t>
            </a:r>
          </a:p>
          <a:p>
            <a:pPr lvl="1"/>
            <a:r>
              <a:rPr lang="en-GB" sz="2000" dirty="0" smtClean="0"/>
              <a:t>Bertalanffy in turn disliked Ashby’s “</a:t>
            </a:r>
            <a:r>
              <a:rPr lang="en-GB" sz="2000" dirty="0" smtClean="0"/>
              <a:t>definition </a:t>
            </a:r>
            <a:r>
              <a:rPr lang="en-GB" sz="2000" dirty="0"/>
              <a:t>of a system as a ‘machine with input’, because it only applied to closed systems” (Hammond </a:t>
            </a:r>
            <a:r>
              <a:rPr lang="en-GB" sz="2000" dirty="0" smtClean="0"/>
              <a:t>2003)</a:t>
            </a:r>
          </a:p>
          <a:p>
            <a:r>
              <a:rPr lang="en-GB" sz="2400" dirty="0" smtClean="0"/>
              <a:t>For Bertalanffy, there was a sharp distinction (Hammond 2003):</a:t>
            </a:r>
          </a:p>
          <a:p>
            <a:pPr lvl="1"/>
            <a:r>
              <a:rPr lang="en-GB" sz="2000" dirty="0" smtClean="0"/>
              <a:t>cybernetics “reinforced equilibrium models of natural &amp; social systems”</a:t>
            </a:r>
          </a:p>
          <a:p>
            <a:pPr lvl="1"/>
            <a:r>
              <a:rPr lang="en-GB" sz="2000" dirty="0" smtClean="0"/>
              <a:t>GST was “explicitly evolutionary, emphasizing the importance of spontaneity and creativity”</a:t>
            </a:r>
          </a:p>
          <a:p>
            <a:pPr lvl="1"/>
            <a:r>
              <a:rPr lang="en-GB" sz="2000" dirty="0" smtClean="0"/>
              <a:t>yet he also described a wider systems movement, headed by GST, which contained cybernetics as one of its components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194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 Cybernetics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785842"/>
          </a:xfrm>
        </p:spPr>
        <p:txBody>
          <a:bodyPr/>
          <a:lstStyle/>
          <a:p>
            <a:r>
              <a:rPr lang="en-GB" dirty="0" smtClean="0"/>
              <a:t>Applying </a:t>
            </a:r>
            <a:r>
              <a:rPr lang="en-GB" dirty="0"/>
              <a:t>cybernetics in management, biology, sociology and psychology; and the cybernetics of cybernetics</a:t>
            </a:r>
            <a:endParaRPr lang="en-GB" dirty="0" smtClean="0"/>
          </a:p>
          <a:p>
            <a:r>
              <a:rPr lang="en-GB" dirty="0" smtClean="0"/>
              <a:t>Thinkers in book: Heinz von </a:t>
            </a:r>
            <a:r>
              <a:rPr lang="en-GB" dirty="0" err="1" smtClean="0"/>
              <a:t>Foerster</a:t>
            </a:r>
            <a:r>
              <a:rPr lang="en-GB" dirty="0" smtClean="0"/>
              <a:t>, Stafford Beer, </a:t>
            </a:r>
            <a:r>
              <a:rPr lang="en-GB" dirty="0" err="1" smtClean="0"/>
              <a:t>Humberto</a:t>
            </a:r>
            <a:r>
              <a:rPr lang="en-GB" dirty="0" smtClean="0"/>
              <a:t> </a:t>
            </a:r>
            <a:r>
              <a:rPr lang="en-GB" dirty="0" err="1" smtClean="0"/>
              <a:t>Maturana</a:t>
            </a:r>
            <a:r>
              <a:rPr lang="en-GB" dirty="0" smtClean="0"/>
              <a:t>, </a:t>
            </a:r>
            <a:r>
              <a:rPr lang="en-GB" dirty="0" err="1" smtClean="0"/>
              <a:t>Niklas</a:t>
            </a:r>
            <a:r>
              <a:rPr lang="en-GB" dirty="0" smtClean="0"/>
              <a:t> </a:t>
            </a:r>
            <a:r>
              <a:rPr lang="en-GB" dirty="0" err="1" smtClean="0"/>
              <a:t>Luhmann</a:t>
            </a:r>
            <a:r>
              <a:rPr lang="en-GB" dirty="0" smtClean="0"/>
              <a:t>, Paul </a:t>
            </a:r>
            <a:r>
              <a:rPr lang="en-GB" dirty="0" err="1" smtClean="0"/>
              <a:t>Watzlawick</a:t>
            </a:r>
            <a:endParaRPr lang="en-GB" dirty="0" smtClean="0"/>
          </a:p>
          <a:p>
            <a:r>
              <a:rPr lang="en-GB" dirty="0" smtClean="0"/>
              <a:t>Slightly later historically than ‘early cybernetics’</a:t>
            </a:r>
          </a:p>
          <a:p>
            <a:r>
              <a:rPr lang="en-GB" dirty="0" smtClean="0"/>
              <a:t>Not identical with second-order cybernetics (as not all these thinkers identify with that term), but strongly interested in reflexivity and the role of the observer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3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Bertalanffy and later cybernetics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684549"/>
          </a:xfrm>
        </p:spPr>
        <p:txBody>
          <a:bodyPr/>
          <a:lstStyle/>
          <a:p>
            <a:r>
              <a:rPr lang="en-GB" dirty="0" smtClean="0"/>
              <a:t>Von </a:t>
            </a:r>
            <a:r>
              <a:rPr lang="en-GB" dirty="0" err="1" smtClean="0"/>
              <a:t>Foerster</a:t>
            </a:r>
            <a:r>
              <a:rPr lang="en-GB" dirty="0" smtClean="0"/>
              <a:t> denied all categories applied to himself, except that he was Viennese</a:t>
            </a:r>
          </a:p>
          <a:p>
            <a:pPr lvl="1"/>
            <a:r>
              <a:rPr lang="en-GB" sz="2000" dirty="0" smtClean="0"/>
              <a:t>like Bertalanffy his ideas were shaped by the Vienna Circle, but they both rejected the Circle’s reductionism &amp; positivism</a:t>
            </a:r>
          </a:p>
          <a:p>
            <a:r>
              <a:rPr lang="en-GB" dirty="0" smtClean="0"/>
              <a:t>Parallels between 2</a:t>
            </a:r>
            <a:r>
              <a:rPr lang="en-GB" baseline="30000" dirty="0" smtClean="0"/>
              <a:t>nd</a:t>
            </a:r>
            <a:r>
              <a:rPr lang="en-GB" dirty="0" smtClean="0"/>
              <a:t> order cybernetics and:</a:t>
            </a:r>
          </a:p>
          <a:p>
            <a:pPr lvl="1"/>
            <a:r>
              <a:rPr lang="en-GB" sz="2000" dirty="0" smtClean="0"/>
              <a:t>Bertalanffy's </a:t>
            </a:r>
            <a:r>
              <a:rPr lang="en-GB" sz="2000" dirty="0" err="1" smtClean="0"/>
              <a:t>perspectivist</a:t>
            </a:r>
            <a:r>
              <a:rPr lang="en-GB" sz="2000" dirty="0" smtClean="0"/>
              <a:t> theory of knowledge</a:t>
            </a:r>
          </a:p>
          <a:p>
            <a:pPr lvl="1"/>
            <a:r>
              <a:rPr lang="en-GB" sz="2000" dirty="0" smtClean="0"/>
              <a:t>his view that perception is the interaction between the knower &amp; the known</a:t>
            </a:r>
          </a:p>
          <a:p>
            <a:r>
              <a:rPr lang="en-GB" dirty="0" err="1" smtClean="0"/>
              <a:t>Luhmann</a:t>
            </a:r>
            <a:r>
              <a:rPr lang="en-GB" dirty="0" smtClean="0"/>
              <a:t> (1997) drew on Bertalanffy for his view that a system “maintains </a:t>
            </a:r>
            <a:r>
              <a:rPr lang="en-GB" dirty="0"/>
              <a:t>itself </a:t>
            </a:r>
            <a:r>
              <a:rPr lang="en-GB" i="1" dirty="0"/>
              <a:t>by </a:t>
            </a:r>
            <a:r>
              <a:rPr lang="en-GB" dirty="0" smtClean="0"/>
              <a:t>a difference … from </a:t>
            </a:r>
            <a:r>
              <a:rPr lang="en-GB" dirty="0"/>
              <a:t>the </a:t>
            </a:r>
            <a:r>
              <a:rPr lang="en-GB" dirty="0" smtClean="0"/>
              <a:t>environment”, though he had a different view of the relationship between system &amp; environment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5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268777"/>
          </a:xfrm>
        </p:spPr>
        <p:txBody>
          <a:bodyPr/>
          <a:lstStyle/>
          <a:p>
            <a:r>
              <a:rPr lang="en-GB" dirty="0"/>
              <a:t>Revealing the underlying dynamics of organisational, societal and global systems through computer modelling</a:t>
            </a:r>
            <a:endParaRPr lang="en-GB" dirty="0" smtClean="0"/>
          </a:p>
          <a:p>
            <a:r>
              <a:rPr lang="en-GB" dirty="0" smtClean="0"/>
              <a:t>Thinkers in book: Jay </a:t>
            </a:r>
            <a:r>
              <a:rPr lang="en-GB" dirty="0"/>
              <a:t>Forrester, </a:t>
            </a:r>
            <a:r>
              <a:rPr lang="en-GB" dirty="0" err="1"/>
              <a:t>Donella</a:t>
            </a:r>
            <a:r>
              <a:rPr lang="en-GB" dirty="0"/>
              <a:t> Meadows, Peter </a:t>
            </a:r>
            <a:r>
              <a:rPr lang="en-GB" dirty="0" err="1" smtClean="0"/>
              <a:t>Senge</a:t>
            </a:r>
            <a:endParaRPr lang="en-GB" dirty="0" smtClean="0"/>
          </a:p>
          <a:p>
            <a:r>
              <a:rPr lang="en-GB" dirty="0" smtClean="0"/>
              <a:t>Close to cybernetics in its focus on feedback, but arose quite separately, and for a long time was isolated from other systems approaches</a:t>
            </a:r>
          </a:p>
        </p:txBody>
      </p:sp>
    </p:spTree>
    <p:extLst>
      <p:ext uri="{BB962C8B-B14F-4D97-AF65-F5344CB8AC3E}">
        <p14:creationId xmlns:p14="http://schemas.microsoft.com/office/powerpoint/2010/main" val="1589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dirty="0"/>
              <a:t>Bertalanffy </a:t>
            </a:r>
            <a:r>
              <a:rPr lang="en-GB" dirty="0" smtClean="0"/>
              <a:t>and system 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598372"/>
          </a:xfrm>
        </p:spPr>
        <p:txBody>
          <a:bodyPr/>
          <a:lstStyle/>
          <a:p>
            <a:r>
              <a:rPr lang="en-GB" dirty="0" smtClean="0"/>
              <a:t>Developed in the same milieu as cybernetics (at MIT, building on electrical engineering); initially Forrester took OR as inspiration – but he separated himself from both</a:t>
            </a:r>
          </a:p>
          <a:p>
            <a:r>
              <a:rPr lang="en-GB" dirty="0" smtClean="0"/>
              <a:t>“Although </a:t>
            </a:r>
            <a:r>
              <a:rPr lang="en-GB" dirty="0"/>
              <a:t>system </a:t>
            </a:r>
            <a:r>
              <a:rPr lang="en-GB" dirty="0" smtClean="0"/>
              <a:t>dynamics separated </a:t>
            </a:r>
            <a:r>
              <a:rPr lang="en-GB" dirty="0"/>
              <a:t>itself from </a:t>
            </a:r>
            <a:r>
              <a:rPr lang="en-GB" dirty="0" smtClean="0"/>
              <a:t>[GST], it repeatedly </a:t>
            </a:r>
            <a:r>
              <a:rPr lang="en-GB" dirty="0"/>
              <a:t>flirted with its </a:t>
            </a:r>
            <a:r>
              <a:rPr lang="en-GB" dirty="0" smtClean="0"/>
              <a:t>concepts” (Lane 1994)</a:t>
            </a:r>
          </a:p>
          <a:p>
            <a:pPr lvl="1"/>
            <a:r>
              <a:rPr lang="en-GB" sz="2000" dirty="0" smtClean="0"/>
              <a:t>Forrester </a:t>
            </a:r>
            <a:r>
              <a:rPr lang="en-GB" sz="2000" dirty="0"/>
              <a:t>(</a:t>
            </a:r>
            <a:r>
              <a:rPr lang="en-GB" sz="2000" dirty="0" smtClean="0"/>
              <a:t>1968) describes SD as </a:t>
            </a:r>
            <a:r>
              <a:rPr lang="en-GB" sz="2000" dirty="0"/>
              <a:t>“a view of the nature of structure in purposeful systems” and </a:t>
            </a:r>
            <a:r>
              <a:rPr lang="en-GB" sz="2000" dirty="0" smtClean="0"/>
              <a:t>“</a:t>
            </a:r>
            <a:r>
              <a:rPr lang="en-GB" sz="2000" dirty="0"/>
              <a:t>a general systems theory to serve as </a:t>
            </a:r>
            <a:r>
              <a:rPr lang="en-GB" sz="2000" dirty="0" smtClean="0"/>
              <a:t>a unifying </a:t>
            </a:r>
            <a:r>
              <a:rPr lang="en-GB" sz="2000" dirty="0"/>
              <a:t>framework capable of organizing </a:t>
            </a:r>
            <a:r>
              <a:rPr lang="en-GB" sz="2000" dirty="0" err="1"/>
              <a:t>behavior</a:t>
            </a:r>
            <a:r>
              <a:rPr lang="en-GB" sz="2000" dirty="0"/>
              <a:t> and relationships in </a:t>
            </a:r>
            <a:r>
              <a:rPr lang="en-GB" sz="2000" dirty="0" smtClean="0"/>
              <a:t>areas as </a:t>
            </a:r>
            <a:r>
              <a:rPr lang="en-GB" sz="2000" dirty="0"/>
              <a:t>diverse as engineering, medicine, management, psychology, </a:t>
            </a:r>
            <a:r>
              <a:rPr lang="en-GB" sz="2000" dirty="0" smtClean="0"/>
              <a:t>&amp; economics”</a:t>
            </a:r>
          </a:p>
          <a:p>
            <a:pPr lvl="1"/>
            <a:r>
              <a:rPr lang="en-GB" sz="2000" dirty="0" smtClean="0"/>
              <a:t>the term ‘systems thinking’ has become used widely in SD circles to mean what </a:t>
            </a:r>
            <a:r>
              <a:rPr lang="en-GB" sz="2000" dirty="0" err="1" smtClean="0"/>
              <a:t>Senge</a:t>
            </a:r>
            <a:r>
              <a:rPr lang="en-GB" sz="2000" dirty="0" smtClean="0"/>
              <a:t> does – </a:t>
            </a:r>
            <a:r>
              <a:rPr lang="en-GB" sz="2000" dirty="0" err="1" smtClean="0"/>
              <a:t>Wolstenholme</a:t>
            </a:r>
            <a:r>
              <a:rPr lang="en-GB" sz="2000" dirty="0" smtClean="0"/>
              <a:t> (1999) suggested ‘qualitative system dynamics’ but this has not gained wide acceptance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2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 and Critical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216729"/>
          </a:xfrm>
        </p:spPr>
        <p:txBody>
          <a:bodyPr/>
          <a:lstStyle/>
          <a:p>
            <a:r>
              <a:rPr lang="en-GB" dirty="0"/>
              <a:t>Methodologies for systemic intervention in organisations and government, addressing intractable problems, multiple perspectives and power</a:t>
            </a:r>
            <a:endParaRPr lang="en-GB" dirty="0" smtClean="0"/>
          </a:p>
          <a:p>
            <a:r>
              <a:rPr lang="en-GB" dirty="0" smtClean="0"/>
              <a:t>Thinkers in book: C. West Churchman, Russell </a:t>
            </a:r>
            <a:r>
              <a:rPr lang="en-GB" dirty="0" err="1" smtClean="0"/>
              <a:t>Ackoff</a:t>
            </a:r>
            <a:r>
              <a:rPr lang="en-GB" dirty="0" smtClean="0"/>
              <a:t>, Peter </a:t>
            </a:r>
            <a:r>
              <a:rPr lang="en-GB" dirty="0" err="1" smtClean="0"/>
              <a:t>Checkland</a:t>
            </a:r>
            <a:r>
              <a:rPr lang="en-GB" dirty="0" smtClean="0"/>
              <a:t>, Werner Ulrich, Michael Jackson</a:t>
            </a:r>
          </a:p>
          <a:p>
            <a:r>
              <a:rPr lang="en-GB" dirty="0" smtClean="0"/>
              <a:t>Largely arose as a reaction to systems analysis &amp; operational research, by practitioners who found those approaches omitted key concerns</a:t>
            </a:r>
          </a:p>
          <a:p>
            <a:pPr lvl="1"/>
            <a:r>
              <a:rPr lang="en-GB" dirty="0" smtClean="0"/>
              <a:t>shift to </a:t>
            </a:r>
            <a:r>
              <a:rPr lang="en-GB" dirty="0" err="1" smtClean="0"/>
              <a:t>interpetivist</a:t>
            </a:r>
            <a:r>
              <a:rPr lang="en-GB" dirty="0"/>
              <a:t> </a:t>
            </a:r>
            <a:r>
              <a:rPr lang="en-GB" dirty="0" smtClean="0"/>
              <a:t>philosophy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4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dirty="0"/>
              <a:t>Bertalanffy </a:t>
            </a:r>
            <a:r>
              <a:rPr lang="en-GB" dirty="0" smtClean="0"/>
              <a:t>&amp; soft/critical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881526"/>
          </a:xfrm>
        </p:spPr>
        <p:txBody>
          <a:bodyPr/>
          <a:lstStyle/>
          <a:p>
            <a:r>
              <a:rPr lang="en-GB" dirty="0" smtClean="0"/>
              <a:t>These thinkers derived their work from a critique of what Churchman called ‘the systems approach’ &amp; </a:t>
            </a:r>
            <a:r>
              <a:rPr lang="en-GB" dirty="0" err="1" smtClean="0"/>
              <a:t>Checkland</a:t>
            </a:r>
            <a:r>
              <a:rPr lang="en-GB" dirty="0" smtClean="0"/>
              <a:t> ‘hard systems thinking’, which had merged GST language, systems analysis &amp; OR</a:t>
            </a:r>
            <a:endParaRPr lang="en-GB" dirty="0"/>
          </a:p>
          <a:p>
            <a:pPr lvl="1"/>
            <a:r>
              <a:rPr lang="en-GB" sz="2400" dirty="0" smtClean="0"/>
              <a:t>their critique was close to Bertalanffy’s similar critiques of these approaches, but not clear they saw it like that!</a:t>
            </a:r>
          </a:p>
          <a:p>
            <a:r>
              <a:rPr lang="en-GB" dirty="0" smtClean="0"/>
              <a:t>Churchman and </a:t>
            </a:r>
            <a:r>
              <a:rPr lang="en-GB" dirty="0" err="1" smtClean="0"/>
              <a:t>Ackoff</a:t>
            </a:r>
            <a:r>
              <a:rPr lang="en-GB" dirty="0" smtClean="0"/>
              <a:t> gradually grew closer to GST over time (Churchman 1979 describes his book as a “theory of general systems”, distinct from Bertalanffy’s)</a:t>
            </a:r>
          </a:p>
          <a:p>
            <a:pPr lvl="1"/>
            <a:r>
              <a:rPr lang="en-GB" sz="2000" dirty="0" smtClean="0"/>
              <a:t>Churchman, </a:t>
            </a:r>
            <a:r>
              <a:rPr lang="en-GB" sz="2000" dirty="0" err="1" smtClean="0"/>
              <a:t>Ackoff</a:t>
            </a:r>
            <a:r>
              <a:rPr lang="en-GB" sz="2000" dirty="0" smtClean="0"/>
              <a:t>, </a:t>
            </a:r>
            <a:r>
              <a:rPr lang="en-GB" sz="2000" dirty="0" err="1" smtClean="0"/>
              <a:t>Checkland</a:t>
            </a:r>
            <a:r>
              <a:rPr lang="en-GB" sz="2000" dirty="0" smtClean="0"/>
              <a:t> &amp; Jackson were all presidents of ISSS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746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Complexity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216729"/>
          </a:xfrm>
        </p:spPr>
        <p:txBody>
          <a:bodyPr/>
          <a:lstStyle/>
          <a:p>
            <a:r>
              <a:rPr lang="en-GB" dirty="0" smtClean="0"/>
              <a:t>Modelling </a:t>
            </a:r>
            <a:r>
              <a:rPr lang="en-GB" dirty="0"/>
              <a:t>highly complicated and interconnected physical and human systems, focusing on self-organisation and </a:t>
            </a:r>
            <a:r>
              <a:rPr lang="en-GB" dirty="0" smtClean="0"/>
              <a:t>emergence</a:t>
            </a:r>
          </a:p>
          <a:p>
            <a:r>
              <a:rPr lang="en-GB" dirty="0" smtClean="0"/>
              <a:t>Thinkers in book: </a:t>
            </a:r>
            <a:r>
              <a:rPr lang="en-GB" dirty="0" err="1" smtClean="0"/>
              <a:t>Ilya</a:t>
            </a:r>
            <a:r>
              <a:rPr lang="en-GB" dirty="0" smtClean="0"/>
              <a:t> Prigogine, Stuart Kauffman, James Lovelock</a:t>
            </a:r>
          </a:p>
          <a:p>
            <a:r>
              <a:rPr lang="en-GB" dirty="0" smtClean="0"/>
              <a:t>Arising largely from physical science, with an interest in social science but less so than some approaches</a:t>
            </a:r>
          </a:p>
          <a:p>
            <a:r>
              <a:rPr lang="en-GB" dirty="0" smtClean="0"/>
              <a:t>Santa </a:t>
            </a:r>
            <a:r>
              <a:rPr lang="en-GB" dirty="0" err="1" smtClean="0"/>
              <a:t>Fé</a:t>
            </a:r>
            <a:r>
              <a:rPr lang="en-GB" dirty="0" smtClean="0"/>
              <a:t> Institute important in this area, but not the sole originator – these three worked largely independently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2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dirty="0" smtClean="0"/>
              <a:t>Bertalanffy and complexity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118240"/>
          </a:xfrm>
        </p:spPr>
        <p:txBody>
          <a:bodyPr/>
          <a:lstStyle/>
          <a:p>
            <a:r>
              <a:rPr lang="en-GB" dirty="0" smtClean="0"/>
              <a:t>Prigogine drew heavily on Bertalanffy’s work on dynamic equilibrium in his </a:t>
            </a:r>
            <a:r>
              <a:rPr lang="en-GB" dirty="0" smtClean="0"/>
              <a:t>non-equilibrium thermodynamics</a:t>
            </a:r>
          </a:p>
          <a:p>
            <a:pPr lvl="1"/>
            <a:r>
              <a:rPr lang="en-GB" sz="2400" dirty="0" smtClean="0"/>
              <a:t>as Capra (1996) observes, Prigogine’s key concept of dissipative structures, with its slightly paradoxical combination of terms, resembles Bertalanffy’s </a:t>
            </a:r>
            <a:r>
              <a:rPr lang="en-GB" sz="2400" i="1" dirty="0" err="1" smtClean="0"/>
              <a:t>Fliessgleichgewicht</a:t>
            </a:r>
            <a:endParaRPr lang="en-GB" sz="2400" i="1" dirty="0" smtClean="0"/>
          </a:p>
          <a:p>
            <a:r>
              <a:rPr lang="en-GB" sz="2400" dirty="0" smtClean="0"/>
              <a:t>Kauffman doesn’t cite Bertalanffy, and was heavily influenced by McCulloch and Ashby; his approach appears reductionist &amp; mechanistic, but he’s written strongly against reductionism</a:t>
            </a:r>
          </a:p>
          <a:p>
            <a:r>
              <a:rPr lang="en-GB" sz="2400" dirty="0" smtClean="0"/>
              <a:t>The guiding principle of complexity (in my view) is self-organisation, with which Bertalanffy had a varied relationship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54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785842"/>
          </a:xfrm>
        </p:spPr>
        <p:txBody>
          <a:bodyPr/>
          <a:lstStyle/>
          <a:p>
            <a:r>
              <a:rPr lang="en-GB" dirty="0" smtClean="0"/>
              <a:t>Systems </a:t>
            </a:r>
            <a:r>
              <a:rPr lang="en-GB" dirty="0"/>
              <a:t>of learning in individual practice, groups and organisations </a:t>
            </a:r>
            <a:endParaRPr lang="en-GB" dirty="0" smtClean="0"/>
          </a:p>
          <a:p>
            <a:r>
              <a:rPr lang="en-GB" dirty="0" smtClean="0"/>
              <a:t>Thinkers in book: Kurt </a:t>
            </a:r>
            <a:r>
              <a:rPr lang="en-GB" dirty="0" err="1" smtClean="0"/>
              <a:t>Lewin</a:t>
            </a:r>
            <a:r>
              <a:rPr lang="en-GB" dirty="0" smtClean="0"/>
              <a:t>, Eric Trist, Chris </a:t>
            </a:r>
            <a:r>
              <a:rPr lang="en-GB" dirty="0" err="1" smtClean="0"/>
              <a:t>Argyris</a:t>
            </a:r>
            <a:r>
              <a:rPr lang="en-GB" dirty="0" smtClean="0"/>
              <a:t>, Donald </a:t>
            </a:r>
            <a:r>
              <a:rPr lang="en-GB" dirty="0" err="1" smtClean="0"/>
              <a:t>Schön</a:t>
            </a:r>
            <a:r>
              <a:rPr lang="en-GB" dirty="0" smtClean="0"/>
              <a:t>, Mary Catherine Bateson</a:t>
            </a:r>
          </a:p>
          <a:p>
            <a:r>
              <a:rPr lang="en-GB" dirty="0" smtClean="0"/>
              <a:t>Focus on action research, group dynamics, individual and organisational learning</a:t>
            </a:r>
          </a:p>
          <a:p>
            <a:r>
              <a:rPr lang="en-GB" dirty="0" smtClean="0"/>
              <a:t>Broad group of thinkers influenced by </a:t>
            </a:r>
            <a:r>
              <a:rPr lang="en-GB" dirty="0" err="1" smtClean="0"/>
              <a:t>Lewin</a:t>
            </a:r>
            <a:r>
              <a:rPr lang="en-GB" dirty="0" smtClean="0"/>
              <a:t> – broadly psychological in various 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4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traditions of systems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785842"/>
          </a:xfrm>
        </p:spPr>
        <p:txBody>
          <a:bodyPr/>
          <a:lstStyle/>
          <a:p>
            <a:r>
              <a:rPr lang="en-GB" dirty="0" smtClean="0"/>
              <a:t>‘Systems thinking’ is often presented as a unitary field, or definitively arising from one source or another</a:t>
            </a:r>
          </a:p>
          <a:p>
            <a:r>
              <a:rPr lang="en-GB" dirty="0" smtClean="0"/>
              <a:t>Followers of one approach sometimes fail to recognise that other approaches exist</a:t>
            </a:r>
          </a:p>
          <a:p>
            <a:r>
              <a:rPr lang="en-GB" dirty="0" smtClean="0"/>
              <a:t>Yet systems thinking exists in multiple traditions, both historically and currently </a:t>
            </a:r>
          </a:p>
          <a:p>
            <a:r>
              <a:rPr lang="en-GB" dirty="0" smtClean="0"/>
              <a:t>Aim of this talk is to explore some of those traditions, and to </a:t>
            </a:r>
            <a:r>
              <a:rPr lang="en-GB" dirty="0" smtClean="0"/>
              <a:t>look at how Bertalanffy’s </a:t>
            </a:r>
            <a:r>
              <a:rPr lang="en-GB" dirty="0" smtClean="0"/>
              <a:t>work </a:t>
            </a:r>
            <a:r>
              <a:rPr lang="en-GB" dirty="0" smtClean="0"/>
              <a:t>related to them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574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Bertalanffy and learning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884330"/>
          </a:xfrm>
        </p:spPr>
        <p:txBody>
          <a:bodyPr/>
          <a:lstStyle/>
          <a:p>
            <a:r>
              <a:rPr lang="en-GB" dirty="0" err="1" smtClean="0"/>
              <a:t>Lewin</a:t>
            </a:r>
            <a:r>
              <a:rPr lang="en-GB" dirty="0" smtClean="0"/>
              <a:t> began his work in Gestalt psychology, where </a:t>
            </a:r>
            <a:r>
              <a:rPr lang="en-GB" dirty="0" err="1" smtClean="0"/>
              <a:t>Koffka</a:t>
            </a:r>
            <a:r>
              <a:rPr lang="en-GB" dirty="0" smtClean="0"/>
              <a:t> (1935) wrote (similar to Bertalanffy’s view): </a:t>
            </a:r>
            <a:r>
              <a:rPr lang="en-GB" sz="2000" dirty="0" smtClean="0"/>
              <a:t>“… </a:t>
            </a:r>
            <a:r>
              <a:rPr lang="en-GB" sz="2000" dirty="0" smtClean="0"/>
              <a:t>the </a:t>
            </a:r>
            <a:r>
              <a:rPr lang="en-GB" sz="2000" dirty="0"/>
              <a:t>whole is something else than the sum of its parts, because summing up is a meaningless procedure, whereas the whole-part relationship is </a:t>
            </a:r>
            <a:r>
              <a:rPr lang="en-GB" sz="2000" dirty="0" smtClean="0"/>
              <a:t>meaningful”</a:t>
            </a:r>
          </a:p>
          <a:p>
            <a:r>
              <a:rPr lang="en-GB" dirty="0" smtClean="0"/>
              <a:t>Eric Trist was highly influenced by Bertalanff</a:t>
            </a:r>
            <a:r>
              <a:rPr lang="en-GB" dirty="0" smtClean="0"/>
              <a:t>y’s theory of open systems in developing the concept (with Emery) of sociotechnical systems </a:t>
            </a:r>
          </a:p>
          <a:p>
            <a:r>
              <a:rPr lang="en-GB" dirty="0" smtClean="0"/>
              <a:t>Not aware of direct influence of Bertalanffy on </a:t>
            </a:r>
            <a:r>
              <a:rPr lang="en-GB" dirty="0" err="1" smtClean="0"/>
              <a:t>Argyris</a:t>
            </a:r>
            <a:r>
              <a:rPr lang="en-GB" dirty="0" smtClean="0"/>
              <a:t> or </a:t>
            </a:r>
            <a:r>
              <a:rPr lang="en-GB" dirty="0" err="1" smtClean="0"/>
              <a:t>Schön</a:t>
            </a:r>
            <a:r>
              <a:rPr lang="en-GB" dirty="0" smtClean="0"/>
              <a:t> – but I suspect it might exist on the latter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0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1255713"/>
            <a:ext cx="9410700" cy="811212"/>
          </a:xfrm>
        </p:spPr>
        <p:txBody>
          <a:bodyPr>
            <a:normAutofit/>
          </a:bodyPr>
          <a:lstStyle/>
          <a:p>
            <a:pPr eaLnBrk="1" hangingPunct="1"/>
            <a:r>
              <a:rPr lang="en-GB" i="1" dirty="0" smtClean="0"/>
              <a:t>Systems Thinkers </a:t>
            </a:r>
            <a:r>
              <a:rPr lang="en-GB" dirty="0" smtClean="0"/>
              <a:t>word cloud</a:t>
            </a:r>
            <a:endParaRPr lang="en-US" dirty="0" smtClean="0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14516"/>
          <a:stretch>
            <a:fillRect/>
          </a:stretch>
        </p:blipFill>
        <p:spPr bwMode="auto">
          <a:xfrm>
            <a:off x="0" y="2141538"/>
            <a:ext cx="1044892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7077075" y="6840538"/>
            <a:ext cx="303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/>
              <a:t>Image created with </a:t>
            </a:r>
            <a:r>
              <a:rPr lang="en-GB" sz="1200">
                <a:hlinkClick r:id="rId3"/>
              </a:rPr>
              <a:t>http://www.wordle.net/</a:t>
            </a:r>
            <a:r>
              <a:rPr lang="en-GB" sz="1200"/>
              <a:t> 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354954"/>
          </a:xfrm>
        </p:spPr>
        <p:txBody>
          <a:bodyPr/>
          <a:lstStyle/>
          <a:p>
            <a:r>
              <a:rPr lang="en-GB" dirty="0" smtClean="0"/>
              <a:t>Magnus Ramage,</a:t>
            </a:r>
            <a:br>
              <a:rPr lang="en-GB" dirty="0" smtClean="0"/>
            </a:br>
            <a:r>
              <a:rPr lang="en-GB" dirty="0" smtClean="0"/>
              <a:t>Society &amp; Information Research Group,</a:t>
            </a:r>
            <a:br>
              <a:rPr lang="en-GB" dirty="0" smtClean="0"/>
            </a:br>
            <a:r>
              <a:rPr lang="en-GB" dirty="0" smtClean="0"/>
              <a:t>Communication &amp; Systems Department,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The Open University, UK</a:t>
            </a:r>
          </a:p>
          <a:p>
            <a:r>
              <a:rPr lang="en-GB" dirty="0" smtClean="0">
                <a:hlinkClick r:id="rId2"/>
              </a:rPr>
              <a:t>m.ramage@open.ac.uk</a:t>
            </a:r>
            <a:endParaRPr lang="en-GB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www.cands.org/Home/people/magnus-ramage-1</a:t>
            </a:r>
            <a:endParaRPr lang="en-GB" dirty="0" smtClean="0"/>
          </a:p>
          <a:p>
            <a:r>
              <a:rPr lang="en-GB" dirty="0" smtClean="0"/>
              <a:t>Twitter: </a:t>
            </a:r>
            <a:r>
              <a:rPr lang="en-GB" dirty="0" smtClean="0">
                <a:hlinkClick r:id="rId4"/>
              </a:rPr>
              <a:t>@</a:t>
            </a:r>
            <a:r>
              <a:rPr lang="en-GB" dirty="0" err="1" smtClean="0">
                <a:hlinkClick r:id="rId4"/>
              </a:rPr>
              <a:t>magnusramage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899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i="1" dirty="0" smtClean="0"/>
              <a:t>Systems Thinkers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733675"/>
            <a:ext cx="9410700" cy="4606925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Study of lives and work of 30 thinkers, with extracts from their writings; book published in 2009 by Springer; </a:t>
            </a:r>
            <a:br>
              <a:rPr lang="en-GB" dirty="0" smtClean="0"/>
            </a:br>
            <a:r>
              <a:rPr lang="en-GB" dirty="0" smtClean="0"/>
              <a:t>co-authored with Karen Shipp</a:t>
            </a:r>
          </a:p>
          <a:p>
            <a:pPr lvl="1" eaLnBrk="1" hangingPunct="1"/>
            <a:r>
              <a:rPr lang="en-GB" dirty="0" smtClean="0"/>
              <a:t>‘only’ 30 thinkers means we left out many authors that some people might treasure</a:t>
            </a:r>
          </a:p>
          <a:p>
            <a:pPr lvl="1" eaLnBrk="1" hangingPunct="1"/>
            <a:r>
              <a:rPr lang="en-GB" dirty="0" smtClean="0"/>
              <a:t>all published in English (or translated) and explicitly identified themselves with systems in some way</a:t>
            </a:r>
          </a:p>
          <a:p>
            <a:pPr eaLnBrk="1" hangingPunct="1"/>
            <a:r>
              <a:rPr lang="en-GB" dirty="0" smtClean="0"/>
              <a:t>Thinkers in book from </a:t>
            </a:r>
            <a:r>
              <a:rPr lang="en-US" dirty="0" smtClean="0"/>
              <a:t>biology, management, physiology, anthropology, chemistry, public policy, sociology and environmental studies </a:t>
            </a:r>
            <a:endParaRPr lang="en-GB" dirty="0" smtClean="0"/>
          </a:p>
          <a:p>
            <a:pPr marL="0" indent="0" eaLnBrk="1" hangingPunct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‘schools’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216729"/>
          </a:xfrm>
        </p:spPr>
        <p:txBody>
          <a:bodyPr/>
          <a:lstStyle/>
          <a:p>
            <a:r>
              <a:rPr lang="en-GB" dirty="0" smtClean="0"/>
              <a:t>Not coherent groupings gathered around a philosophical tradition; rather a loose group of people who knew each other or were influenced by each other</a:t>
            </a:r>
          </a:p>
          <a:p>
            <a:r>
              <a:rPr lang="en-GB" dirty="0" smtClean="0"/>
              <a:t>Noticeable coherence of ideas between members of a ‘school’ and distinction from other schools</a:t>
            </a:r>
          </a:p>
          <a:p>
            <a:r>
              <a:rPr lang="en-GB" dirty="0" smtClean="0"/>
              <a:t>Some blurring – could have put various thinkers in more than one school</a:t>
            </a:r>
          </a:p>
          <a:p>
            <a:r>
              <a:rPr lang="en-GB" dirty="0" smtClean="0"/>
              <a:t>Not historical eras (mostly) – rather grouped chronologically within the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6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2"/>
          <p:cNvSpPr>
            <a:spLocks noChangeArrowheads="1"/>
          </p:cNvSpPr>
          <p:nvPr/>
        </p:nvSpPr>
        <p:spPr bwMode="auto">
          <a:xfrm>
            <a:off x="0" y="831850"/>
            <a:ext cx="10460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" name="AutoShape 214"/>
          <p:cNvSpPr>
            <a:spLocks noChangeArrowheads="1"/>
          </p:cNvSpPr>
          <p:nvPr/>
        </p:nvSpPr>
        <p:spPr bwMode="auto">
          <a:xfrm>
            <a:off x="904875" y="900113"/>
            <a:ext cx="81835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520825"/>
            <a:endParaRPr lang="en-US">
              <a:solidFill>
                <a:srgbClr val="9FAA00"/>
              </a:solidFill>
            </a:endParaRPr>
          </a:p>
        </p:txBody>
      </p:sp>
      <p:sp>
        <p:nvSpPr>
          <p:cNvPr id="6148" name="Oval 215"/>
          <p:cNvSpPr>
            <a:spLocks noChangeArrowheads="1"/>
          </p:cNvSpPr>
          <p:nvPr/>
        </p:nvSpPr>
        <p:spPr bwMode="auto">
          <a:xfrm>
            <a:off x="642850" y="1083733"/>
            <a:ext cx="2743818" cy="153943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216"/>
          <p:cNvSpPr txBox="1">
            <a:spLocks noChangeArrowheads="1"/>
          </p:cNvSpPr>
          <p:nvPr/>
        </p:nvSpPr>
        <p:spPr bwMode="auto">
          <a:xfrm>
            <a:off x="727074" y="1465528"/>
            <a:ext cx="2513189" cy="7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9FAA00"/>
                </a:solidFill>
              </a:rPr>
              <a:t>Early </a:t>
            </a:r>
            <a:r>
              <a:rPr lang="en-US" sz="2400" b="1" dirty="0" smtClean="0">
                <a:solidFill>
                  <a:srgbClr val="9FAA00"/>
                </a:solidFill>
              </a:rPr>
              <a:t>cybernetics</a:t>
            </a:r>
          </a:p>
        </p:txBody>
      </p:sp>
      <p:sp>
        <p:nvSpPr>
          <p:cNvPr id="6151" name="Text Box 218"/>
          <p:cNvSpPr txBox="1">
            <a:spLocks noChangeArrowheads="1"/>
          </p:cNvSpPr>
          <p:nvPr/>
        </p:nvSpPr>
        <p:spPr bwMode="auto">
          <a:xfrm>
            <a:off x="776288" y="3211513"/>
            <a:ext cx="29194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  <a:p>
            <a:pPr algn="ctr" eaLnBrk="1" hangingPunct="1"/>
            <a:endParaRPr lang="en-US" sz="1400" b="1" dirty="0" smtClean="0">
              <a:solidFill>
                <a:srgbClr val="9FAA00"/>
              </a:solidFill>
            </a:endParaRPr>
          </a:p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6155" name="Text Box 222"/>
          <p:cNvSpPr txBox="1">
            <a:spLocks noChangeArrowheads="1"/>
          </p:cNvSpPr>
          <p:nvPr/>
        </p:nvSpPr>
        <p:spPr bwMode="auto">
          <a:xfrm>
            <a:off x="4153958" y="877534"/>
            <a:ext cx="29654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6157" name="Text Box 224"/>
          <p:cNvSpPr txBox="1">
            <a:spLocks noChangeArrowheads="1"/>
          </p:cNvSpPr>
          <p:nvPr/>
        </p:nvSpPr>
        <p:spPr bwMode="auto">
          <a:xfrm>
            <a:off x="3832224" y="5293696"/>
            <a:ext cx="293211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6159" name="Text Box 226"/>
          <p:cNvSpPr txBox="1">
            <a:spLocks noChangeArrowheads="1"/>
          </p:cNvSpPr>
          <p:nvPr/>
        </p:nvSpPr>
        <p:spPr bwMode="auto">
          <a:xfrm>
            <a:off x="7476859" y="2163674"/>
            <a:ext cx="2557904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19" name="Oval 215"/>
          <p:cNvSpPr>
            <a:spLocks noChangeArrowheads="1"/>
          </p:cNvSpPr>
          <p:nvPr/>
        </p:nvSpPr>
        <p:spPr bwMode="auto">
          <a:xfrm>
            <a:off x="4404120" y="961805"/>
            <a:ext cx="2664444" cy="14802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16"/>
          <p:cNvSpPr txBox="1">
            <a:spLocks noChangeArrowheads="1"/>
          </p:cNvSpPr>
          <p:nvPr/>
        </p:nvSpPr>
        <p:spPr bwMode="auto">
          <a:xfrm>
            <a:off x="4557888" y="1332706"/>
            <a:ext cx="2513189" cy="7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9FAA00"/>
                </a:solidFill>
              </a:rPr>
              <a:t>Soft &amp; critical systems</a:t>
            </a:r>
            <a:endParaRPr lang="en-US" sz="2400" b="1" dirty="0">
              <a:solidFill>
                <a:srgbClr val="9FAA00"/>
              </a:solidFill>
            </a:endParaRPr>
          </a:p>
        </p:txBody>
      </p:sp>
      <p:sp>
        <p:nvSpPr>
          <p:cNvPr id="24" name="Text Box 222"/>
          <p:cNvSpPr txBox="1">
            <a:spLocks noChangeArrowheads="1"/>
          </p:cNvSpPr>
          <p:nvPr/>
        </p:nvSpPr>
        <p:spPr bwMode="auto">
          <a:xfrm>
            <a:off x="7431042" y="1793832"/>
            <a:ext cx="29654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25" name="Oval 215"/>
          <p:cNvSpPr>
            <a:spLocks noChangeArrowheads="1"/>
          </p:cNvSpPr>
          <p:nvPr/>
        </p:nvSpPr>
        <p:spPr bwMode="auto">
          <a:xfrm>
            <a:off x="7321417" y="2065866"/>
            <a:ext cx="2305052" cy="138130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16"/>
          <p:cNvSpPr txBox="1">
            <a:spLocks noChangeArrowheads="1"/>
          </p:cNvSpPr>
          <p:nvPr/>
        </p:nvSpPr>
        <p:spPr bwMode="auto">
          <a:xfrm>
            <a:off x="7397044" y="2379751"/>
            <a:ext cx="2153798" cy="7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9FAA00"/>
                </a:solidFill>
              </a:rPr>
              <a:t>Complexity theory</a:t>
            </a:r>
          </a:p>
        </p:txBody>
      </p:sp>
      <p:sp>
        <p:nvSpPr>
          <p:cNvPr id="27" name="Text Box 226"/>
          <p:cNvSpPr txBox="1">
            <a:spLocks noChangeArrowheads="1"/>
          </p:cNvSpPr>
          <p:nvPr/>
        </p:nvSpPr>
        <p:spPr bwMode="auto">
          <a:xfrm>
            <a:off x="7068564" y="4223983"/>
            <a:ext cx="2557904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28" name="Oval 215"/>
          <p:cNvSpPr>
            <a:spLocks noChangeArrowheads="1"/>
          </p:cNvSpPr>
          <p:nvPr/>
        </p:nvSpPr>
        <p:spPr bwMode="auto">
          <a:xfrm>
            <a:off x="7345980" y="4223983"/>
            <a:ext cx="2287323" cy="129954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16"/>
          <p:cNvSpPr txBox="1">
            <a:spLocks noChangeArrowheads="1"/>
          </p:cNvSpPr>
          <p:nvPr/>
        </p:nvSpPr>
        <p:spPr bwMode="auto">
          <a:xfrm>
            <a:off x="7454678" y="4513701"/>
            <a:ext cx="2024062" cy="7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9FAA00"/>
                </a:solidFill>
              </a:rPr>
              <a:t>Learning systems</a:t>
            </a:r>
          </a:p>
        </p:txBody>
      </p:sp>
      <p:sp>
        <p:nvSpPr>
          <p:cNvPr id="31" name="Text Box 228"/>
          <p:cNvSpPr txBox="1">
            <a:spLocks noChangeArrowheads="1"/>
          </p:cNvSpPr>
          <p:nvPr/>
        </p:nvSpPr>
        <p:spPr bwMode="auto">
          <a:xfrm>
            <a:off x="3934177" y="5471848"/>
            <a:ext cx="283686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  <a:p>
            <a:pPr algn="ctr" eaLnBrk="1" hangingPunct="1"/>
            <a:endParaRPr lang="en-US" sz="1400" b="1" dirty="0" smtClean="0">
              <a:solidFill>
                <a:srgbClr val="9FAA00"/>
              </a:solidFill>
            </a:endParaRPr>
          </a:p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32" name="Text Box 226"/>
          <p:cNvSpPr txBox="1">
            <a:spLocks noChangeArrowheads="1"/>
          </p:cNvSpPr>
          <p:nvPr/>
        </p:nvSpPr>
        <p:spPr bwMode="auto">
          <a:xfrm>
            <a:off x="4535531" y="5763901"/>
            <a:ext cx="2557904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33" name="Oval 215"/>
          <p:cNvSpPr>
            <a:spLocks noChangeArrowheads="1"/>
          </p:cNvSpPr>
          <p:nvPr/>
        </p:nvSpPr>
        <p:spPr bwMode="auto">
          <a:xfrm>
            <a:off x="4380088" y="5642723"/>
            <a:ext cx="2412737" cy="140467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216"/>
          <p:cNvSpPr txBox="1">
            <a:spLocks noChangeArrowheads="1"/>
          </p:cNvSpPr>
          <p:nvPr/>
        </p:nvSpPr>
        <p:spPr bwMode="auto">
          <a:xfrm>
            <a:off x="4380088" y="5950390"/>
            <a:ext cx="2513189" cy="7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9FAA00"/>
                </a:solidFill>
              </a:rPr>
              <a:t>Later cybernetics</a:t>
            </a:r>
          </a:p>
        </p:txBody>
      </p:sp>
      <p:sp>
        <p:nvSpPr>
          <p:cNvPr id="40" name="Text Box 224"/>
          <p:cNvSpPr txBox="1">
            <a:spLocks noChangeArrowheads="1"/>
          </p:cNvSpPr>
          <p:nvPr/>
        </p:nvSpPr>
        <p:spPr bwMode="auto">
          <a:xfrm>
            <a:off x="611188" y="5021440"/>
            <a:ext cx="293211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41" name="Oval 215"/>
          <p:cNvSpPr>
            <a:spLocks noChangeArrowheads="1"/>
          </p:cNvSpPr>
          <p:nvPr/>
        </p:nvSpPr>
        <p:spPr bwMode="auto">
          <a:xfrm>
            <a:off x="642850" y="5264150"/>
            <a:ext cx="2597414" cy="137574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216"/>
          <p:cNvSpPr txBox="1">
            <a:spLocks noChangeArrowheads="1"/>
          </p:cNvSpPr>
          <p:nvPr/>
        </p:nvSpPr>
        <p:spPr bwMode="auto">
          <a:xfrm>
            <a:off x="727075" y="5515150"/>
            <a:ext cx="2513189" cy="7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9FAA00"/>
                </a:solidFill>
              </a:rPr>
              <a:t>System dynamics</a:t>
            </a:r>
          </a:p>
        </p:txBody>
      </p:sp>
      <p:sp>
        <p:nvSpPr>
          <p:cNvPr id="44" name="Text Box 224"/>
          <p:cNvSpPr txBox="1">
            <a:spLocks noChangeArrowheads="1"/>
          </p:cNvSpPr>
          <p:nvPr/>
        </p:nvSpPr>
        <p:spPr bwMode="auto">
          <a:xfrm>
            <a:off x="873213" y="3109207"/>
            <a:ext cx="2990671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  <a:p>
            <a:pPr algn="ctr" eaLnBrk="1" hangingPunct="1"/>
            <a:endParaRPr lang="en-US" sz="1400" b="1" dirty="0">
              <a:solidFill>
                <a:srgbClr val="9FAA00"/>
              </a:solidFill>
            </a:endParaRPr>
          </a:p>
        </p:txBody>
      </p:sp>
      <p:sp>
        <p:nvSpPr>
          <p:cNvPr id="45" name="Oval 215"/>
          <p:cNvSpPr>
            <a:spLocks noChangeArrowheads="1"/>
          </p:cNvSpPr>
          <p:nvPr/>
        </p:nvSpPr>
        <p:spPr bwMode="auto">
          <a:xfrm>
            <a:off x="904876" y="3109207"/>
            <a:ext cx="2790824" cy="140176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216"/>
          <p:cNvSpPr txBox="1">
            <a:spLocks noChangeArrowheads="1"/>
          </p:cNvSpPr>
          <p:nvPr/>
        </p:nvSpPr>
        <p:spPr bwMode="auto">
          <a:xfrm>
            <a:off x="1056130" y="3509257"/>
            <a:ext cx="2513189" cy="7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1pPr>
            <a:lvl2pPr marL="742950" indent="-28575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2pPr>
            <a:lvl3pPr marL="11430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3pPr>
            <a:lvl4pPr marL="16002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4pPr>
            <a:lvl5pPr marL="2057400" indent="-228600" defTabSz="1520825" eaLnBrk="0" hangingPunct="0">
              <a:defRPr sz="3000">
                <a:solidFill>
                  <a:srgbClr val="E3284A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9FAA00"/>
                </a:solidFill>
              </a:rPr>
              <a:t>General systems theory</a:t>
            </a:r>
          </a:p>
        </p:txBody>
      </p:sp>
      <p:pic>
        <p:nvPicPr>
          <p:cNvPr id="1028" name="Picture 4" descr="http://www.tuprofesorvirtual.com/portal2/images/stories/bio/bertalanff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88" y="2557639"/>
            <a:ext cx="2222580" cy="289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ash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9" y="319087"/>
            <a:ext cx="1570038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b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3" y="319087"/>
            <a:ext cx="1082941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bateson 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30" y="319087"/>
            <a:ext cx="1234886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argyr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74" y="319087"/>
            <a:ext cx="1342835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 descr="ackof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7" y="319087"/>
            <a:ext cx="12938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bateson 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14" y="319087"/>
            <a:ext cx="1514779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boul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9" y="1938337"/>
            <a:ext cx="1020763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forres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29" y="1954212"/>
            <a:ext cx="1122362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hurchm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34" y="1943100"/>
            <a:ext cx="1181780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jacks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25" y="1947862"/>
            <a:ext cx="1481137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3" descr="kauffm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14" y="1955800"/>
            <a:ext cx="1166813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 descr="lovel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9"/>
          <a:stretch>
            <a:fillRect/>
          </a:stretch>
        </p:blipFill>
        <p:spPr bwMode="auto">
          <a:xfrm>
            <a:off x="6231279" y="1952625"/>
            <a:ext cx="1174750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5" descr="luhmann_new_0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20576"/>
          <a:stretch>
            <a:fillRect/>
          </a:stretch>
        </p:blipFill>
        <p:spPr bwMode="auto">
          <a:xfrm>
            <a:off x="7403081" y="1955800"/>
            <a:ext cx="1101725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 descr="matura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3" y="3532186"/>
            <a:ext cx="1719262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7" descr="mcculloc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9" y="3575050"/>
            <a:ext cx="160972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8" descr="mea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7"/>
          <a:stretch>
            <a:fillRect/>
          </a:stretch>
        </p:blipFill>
        <p:spPr bwMode="auto">
          <a:xfrm>
            <a:off x="8501857" y="1928812"/>
            <a:ext cx="995362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9" descr="meadow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84" y="3556000"/>
            <a:ext cx="1728788" cy="17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0" descr="odum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28" y="3532186"/>
            <a:ext cx="1049338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1" descr="prigogine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7"/>
          <a:stretch/>
        </p:blipFill>
        <p:spPr bwMode="auto">
          <a:xfrm>
            <a:off x="5173661" y="3532186"/>
            <a:ext cx="1238427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3" descr="seng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57" y="3560762"/>
            <a:ext cx="11350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4" descr="trist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9" y="5202237"/>
            <a:ext cx="10906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5" descr="ulrich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14" y="5187950"/>
            <a:ext cx="12065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6" descr="von bertalanffy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/>
          <a:stretch/>
        </p:blipFill>
        <p:spPr bwMode="auto">
          <a:xfrm>
            <a:off x="3735728" y="5202236"/>
            <a:ext cx="1147763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7" descr="von foerst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10593"/>
          <a:stretch>
            <a:fillRect/>
          </a:stretch>
        </p:blipFill>
        <p:spPr bwMode="auto">
          <a:xfrm>
            <a:off x="4785973" y="5187950"/>
            <a:ext cx="1306513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8" descr="watzlawick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68" y="5187950"/>
            <a:ext cx="1062038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9" descr="Wien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r="32770"/>
          <a:stretch>
            <a:fillRect/>
          </a:stretch>
        </p:blipFill>
        <p:spPr bwMode="auto">
          <a:xfrm>
            <a:off x="7993857" y="5187950"/>
            <a:ext cx="1503362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96" y="5187950"/>
            <a:ext cx="13779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256889" y="319087"/>
            <a:ext cx="1016000" cy="11710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rgbClr val="E3284A"/>
              </a:solidFill>
              <a:effectLst/>
              <a:latin typeface="Arial" charset="0"/>
            </a:endParaRPr>
          </a:p>
        </p:txBody>
      </p:sp>
      <p:pic>
        <p:nvPicPr>
          <p:cNvPr id="90" name="Picture 31" descr="lewin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3452"/>
          <a:stretch/>
        </p:blipFill>
        <p:spPr bwMode="auto">
          <a:xfrm>
            <a:off x="6234227" y="3532187"/>
            <a:ext cx="1157701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2" descr="schon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2937" r="8840" b="4952"/>
          <a:stretch/>
        </p:blipFill>
        <p:spPr bwMode="auto">
          <a:xfrm>
            <a:off x="7057006" y="5164137"/>
            <a:ext cx="1062263" cy="1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checkland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"/>
          <a:stretch/>
        </p:blipFill>
        <p:spPr bwMode="auto">
          <a:xfrm>
            <a:off x="8119269" y="319087"/>
            <a:ext cx="13779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Systems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302906"/>
          </a:xfrm>
        </p:spPr>
        <p:txBody>
          <a:bodyPr/>
          <a:lstStyle/>
          <a:p>
            <a:r>
              <a:rPr lang="en-GB" dirty="0"/>
              <a:t>General characteristics of systems, with a focus on emergence, boundary, hierarchy, and the system in relation to its environment</a:t>
            </a:r>
            <a:endParaRPr lang="en-GB" dirty="0" smtClean="0"/>
          </a:p>
          <a:p>
            <a:r>
              <a:rPr lang="en-GB" dirty="0" smtClean="0"/>
              <a:t>Thinkers in book: Ludwig von Bertalanffy, Kenneth </a:t>
            </a:r>
            <a:r>
              <a:rPr lang="en-GB" dirty="0" err="1" smtClean="0"/>
              <a:t>Boulding</a:t>
            </a:r>
            <a:r>
              <a:rPr lang="en-GB" dirty="0" smtClean="0"/>
              <a:t>, Geoffrey Vickers, Howard Odum</a:t>
            </a:r>
          </a:p>
          <a:p>
            <a:r>
              <a:rPr lang="en-GB" dirty="0" smtClean="0"/>
              <a:t>Society for General Systems Research (now ISSS)</a:t>
            </a:r>
          </a:p>
          <a:p>
            <a:r>
              <a:rPr lang="en-GB" dirty="0" smtClean="0"/>
              <a:t>Bertalanffy’s work earlier than Wiener’s, and GST concepts became dominant, but SGSR formed later</a:t>
            </a:r>
          </a:p>
          <a:p>
            <a:r>
              <a:rPr lang="en-GB" dirty="0" smtClean="0"/>
              <a:t>Motto: ‘science </a:t>
            </a:r>
            <a:r>
              <a:rPr lang="en-GB" dirty="0"/>
              <a:t>in the service of </a:t>
            </a:r>
            <a:r>
              <a:rPr lang="en-GB" dirty="0" smtClean="0"/>
              <a:t>humanity’</a:t>
            </a:r>
          </a:p>
        </p:txBody>
      </p:sp>
    </p:spTree>
    <p:extLst>
      <p:ext uri="{BB962C8B-B14F-4D97-AF65-F5344CB8AC3E}">
        <p14:creationId xmlns:p14="http://schemas.microsoft.com/office/powerpoint/2010/main" val="42149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Bertalanffy’s contribution to GST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032063"/>
          </a:xfrm>
        </p:spPr>
        <p:txBody>
          <a:bodyPr/>
          <a:lstStyle/>
          <a:p>
            <a:r>
              <a:rPr lang="en-GB" dirty="0" smtClean="0"/>
              <a:t>Giving it a name (</a:t>
            </a:r>
            <a:r>
              <a:rPr lang="en-GB" dirty="0" err="1" smtClean="0"/>
              <a:t>n.b.</a:t>
            </a:r>
            <a:r>
              <a:rPr lang="en-GB" dirty="0" smtClean="0"/>
              <a:t> a general theory of systems, not a theory of general systems, </a:t>
            </a:r>
            <a:r>
              <a:rPr lang="en-GB" dirty="0" err="1" smtClean="0"/>
              <a:t>Pouvreau</a:t>
            </a:r>
            <a:r>
              <a:rPr lang="en-GB" dirty="0" smtClean="0"/>
              <a:t> &amp; Drack 2007)</a:t>
            </a:r>
          </a:p>
          <a:p>
            <a:pPr lvl="1"/>
            <a:r>
              <a:rPr lang="en-GB" sz="2000" dirty="0" smtClean="0"/>
              <a:t>GST’s “subject matter is the formulation and derivation of those principles which are valid for ‘systems’ in general” (Bertalanffy 1955)</a:t>
            </a:r>
            <a:endParaRPr lang="en-GB" dirty="0" smtClean="0"/>
          </a:p>
          <a:p>
            <a:r>
              <a:rPr lang="en-GB" dirty="0" smtClean="0"/>
              <a:t>Founding the SGSR with </a:t>
            </a:r>
            <a:r>
              <a:rPr lang="en-GB" dirty="0" err="1" smtClean="0"/>
              <a:t>Boulding</a:t>
            </a:r>
            <a:r>
              <a:rPr lang="en-GB" dirty="0" smtClean="0"/>
              <a:t>, Rappaport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Built on organismic biology &amp; thermodynamics</a:t>
            </a:r>
          </a:p>
          <a:p>
            <a:r>
              <a:rPr lang="en-GB" dirty="0" smtClean="0"/>
              <a:t>Key concepts of open system (</a:t>
            </a:r>
            <a:r>
              <a:rPr lang="en-GB" dirty="0" err="1" smtClean="0"/>
              <a:t>inc.</a:t>
            </a:r>
            <a:r>
              <a:rPr lang="en-GB" dirty="0" smtClean="0"/>
              <a:t> boundary &amp; environment); dynamic equilibrium (</a:t>
            </a:r>
            <a:r>
              <a:rPr lang="en-GB" i="1" dirty="0" err="1" smtClean="0"/>
              <a:t>Fliessgleichgewicht</a:t>
            </a:r>
            <a:r>
              <a:rPr lang="en-GB" i="1" dirty="0" smtClean="0"/>
              <a:t>); </a:t>
            </a:r>
            <a:r>
              <a:rPr lang="en-GB" dirty="0" smtClean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26049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59881"/>
            <a:ext cx="9410700" cy="818875"/>
          </a:xfrm>
        </p:spPr>
        <p:txBody>
          <a:bodyPr/>
          <a:lstStyle/>
          <a:p>
            <a:r>
              <a:rPr lang="en-GB" dirty="0"/>
              <a:t>Early Cybernetics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4302906"/>
          </a:xfrm>
        </p:spPr>
        <p:txBody>
          <a:bodyPr/>
          <a:lstStyle/>
          <a:p>
            <a:r>
              <a:rPr lang="en-GB" dirty="0"/>
              <a:t>Exploring parallels between the behaviour of cognitive and engineered systems, with a focus on feedback and information</a:t>
            </a:r>
            <a:endParaRPr lang="en-GB" dirty="0" smtClean="0"/>
          </a:p>
          <a:p>
            <a:r>
              <a:rPr lang="en-GB" dirty="0" smtClean="0"/>
              <a:t>Thinkers in book: Norbert Wiener, Warren McCulloch, Gregory Bateson, Margaret Mead, W. Ross Ashby</a:t>
            </a:r>
          </a:p>
          <a:p>
            <a:r>
              <a:rPr lang="en-GB" dirty="0" smtClean="0"/>
              <a:t>Those who were present at Macy conferences</a:t>
            </a:r>
          </a:p>
          <a:p>
            <a:r>
              <a:rPr lang="en-GB" dirty="0" smtClean="0"/>
              <a:t>Not the same as first-order cybernetics, but related</a:t>
            </a:r>
          </a:p>
          <a:p>
            <a:r>
              <a:rPr lang="en-GB" dirty="0" smtClean="0"/>
              <a:t>Motto: ‘communication and control in the animal and the machine’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4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 PowerPoint">
  <a:themeElements>
    <a:clrScheme name="OU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U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92C9EB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7E1F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7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8">
        <a:dk1>
          <a:srgbClr val="000000"/>
        </a:dk1>
        <a:lt1>
          <a:srgbClr val="78003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EAA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9">
        <a:dk1>
          <a:srgbClr val="000000"/>
        </a:dk1>
        <a:lt1>
          <a:srgbClr val="002E6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7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0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1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2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CFC28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4DD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5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 PowerPoint</Template>
  <TotalTime>1975</TotalTime>
  <Words>1421</Words>
  <Application>Microsoft Office PowerPoint</Application>
  <PresentationFormat>Custom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OU PowerPoint</vt:lpstr>
      <vt:lpstr>Divider</vt:lpstr>
      <vt:lpstr>Bertalanffy amid the seven schools: multiple traditions within systems thinking </vt:lpstr>
      <vt:lpstr>Multiple traditions of systems </vt:lpstr>
      <vt:lpstr>Systems Thinkers</vt:lpstr>
      <vt:lpstr>About the ‘schools’</vt:lpstr>
      <vt:lpstr>PowerPoint Presentation</vt:lpstr>
      <vt:lpstr>PowerPoint Presentation</vt:lpstr>
      <vt:lpstr>General Systems Theory</vt:lpstr>
      <vt:lpstr>Bertalanffy’s contribution to GST</vt:lpstr>
      <vt:lpstr>Early Cybernetics</vt:lpstr>
      <vt:lpstr>Bertalanffy and early cybernetics</vt:lpstr>
      <vt:lpstr>Later Cybernetics</vt:lpstr>
      <vt:lpstr>Bertalanffy and later cybernetics</vt:lpstr>
      <vt:lpstr>System Dynamics</vt:lpstr>
      <vt:lpstr>Bertalanffy and system dynamics</vt:lpstr>
      <vt:lpstr>Soft and Critical Systems</vt:lpstr>
      <vt:lpstr>Bertalanffy &amp; soft/critical systems</vt:lpstr>
      <vt:lpstr>Complexity Theory</vt:lpstr>
      <vt:lpstr>Bertalanffy and complexity theory</vt:lpstr>
      <vt:lpstr>Learning Systems</vt:lpstr>
      <vt:lpstr>Bertalanffy and learning systems</vt:lpstr>
      <vt:lpstr>Systems Thinkers word cloud</vt:lpstr>
      <vt:lpstr>Contact details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Bertalanffy amid the seven schools: multiple traditions within systems thinking</dc:title>
  <dc:creator>Magnus Ramage</dc:creator>
  <cp:lastModifiedBy>Magnus Ramage</cp:lastModifiedBy>
  <cp:revision>60</cp:revision>
  <dcterms:created xsi:type="dcterms:W3CDTF">2006-05-23T09:54:32Z</dcterms:created>
  <dcterms:modified xsi:type="dcterms:W3CDTF">2011-11-09T23:02:14Z</dcterms:modified>
</cp:coreProperties>
</file>