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56" r:id="rId2"/>
    <p:sldId id="376" r:id="rId3"/>
    <p:sldId id="346" r:id="rId4"/>
    <p:sldId id="371" r:id="rId5"/>
    <p:sldId id="372" r:id="rId6"/>
    <p:sldId id="387" r:id="rId7"/>
    <p:sldId id="375" r:id="rId8"/>
    <p:sldId id="370" r:id="rId9"/>
    <p:sldId id="373" r:id="rId10"/>
    <p:sldId id="336" r:id="rId11"/>
    <p:sldId id="377" r:id="rId12"/>
    <p:sldId id="386" r:id="rId13"/>
    <p:sldId id="378" r:id="rId14"/>
    <p:sldId id="381" r:id="rId15"/>
    <p:sldId id="379" r:id="rId16"/>
    <p:sldId id="380" r:id="rId17"/>
    <p:sldId id="385" r:id="rId18"/>
    <p:sldId id="382" r:id="rId19"/>
    <p:sldId id="383" r:id="rId20"/>
    <p:sldId id="384" r:id="rId21"/>
    <p:sldId id="349" r:id="rId22"/>
    <p:sldId id="325" r:id="rId23"/>
    <p:sldId id="334" r:id="rId24"/>
    <p:sldId id="335" r:id="rId25"/>
    <p:sldId id="362" r:id="rId26"/>
    <p:sldId id="359" r:id="rId27"/>
    <p:sldId id="348" r:id="rId28"/>
    <p:sldId id="363" r:id="rId29"/>
    <p:sldId id="364" r:id="rId30"/>
    <p:sldId id="365" r:id="rId31"/>
    <p:sldId id="366" r:id="rId32"/>
    <p:sldId id="367" r:id="rId33"/>
    <p:sldId id="353" r:id="rId34"/>
    <p:sldId id="354" r:id="rId35"/>
    <p:sldId id="288" r:id="rId36"/>
    <p:sldId id="337" r:id="rId37"/>
    <p:sldId id="350" r:id="rId38"/>
    <p:sldId id="368" r:id="rId39"/>
    <p:sldId id="338" r:id="rId40"/>
    <p:sldId id="343" r:id="rId41"/>
    <p:sldId id="344" r:id="rId42"/>
    <p:sldId id="345" r:id="rId43"/>
    <p:sldId id="369" r:id="rId44"/>
    <p:sldId id="308" r:id="rId45"/>
    <p:sldId id="264" r:id="rId46"/>
    <p:sldId id="265" r:id="rId47"/>
    <p:sldId id="273" r:id="rId48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CC"/>
    <a:srgbClr val="D60093"/>
    <a:srgbClr val="FF66CC"/>
    <a:srgbClr val="FF993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2" autoAdjust="0"/>
    <p:restoredTop sz="94668" autoAdjust="0"/>
  </p:normalViewPr>
  <p:slideViewPr>
    <p:cSldViewPr snapToGrid="0">
      <p:cViewPr>
        <p:scale>
          <a:sx n="66" d="100"/>
          <a:sy n="66" d="100"/>
        </p:scale>
        <p:origin x="-112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212CF3-DC05-4C00-9DAE-82D6A1910BF9}" type="datetimeFigureOut">
              <a:rPr lang="ru-RU"/>
              <a:pPr>
                <a:defRPr/>
              </a:pPr>
              <a:t>10.11.2011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5D5A00-1D70-4B7E-B551-1223D435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84E3-A8A1-492B-838B-BB4213436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000A-C451-42D6-B2FD-517FD653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3949-A013-4CAB-8DBD-1D81521A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714C-BD0B-4190-A85A-E60596D8A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F95EBB-5674-42B5-AD1B-113FEB3F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4A0E-B93F-42E8-A387-1243A079B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10D30-35C6-4848-B870-E9D2BFF4C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21FD-43FC-4B0E-B708-B04FF476D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8B52A9-0FB0-4818-80BF-4EF5FC11825B}" type="datetimeFigureOut">
              <a:rPr lang="ru-RU"/>
              <a:pPr>
                <a:defRPr/>
              </a:pPr>
              <a:t>10.11.2011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B5D90-AEEF-4716-A414-AC0654600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349CC-0061-45E9-A74F-7B2550F2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60C513-8759-4F0F-BB95-6C3CE40FD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80199499-6CB5-408B-8EBC-8BD69878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65" r:id="rId2"/>
    <p:sldLayoutId id="2147484172" r:id="rId3"/>
    <p:sldLayoutId id="2147484166" r:id="rId4"/>
    <p:sldLayoutId id="2147484173" r:id="rId5"/>
    <p:sldLayoutId id="2147484167" r:id="rId6"/>
    <p:sldLayoutId id="2147484174" r:id="rId7"/>
    <p:sldLayoutId id="2147484175" r:id="rId8"/>
    <p:sldLayoutId id="2147484176" r:id="rId9"/>
    <p:sldLayoutId id="2147484168" r:id="rId10"/>
    <p:sldLayoutId id="2147484169" r:id="rId11"/>
    <p:sldLayoutId id="214748417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ph.ras.ru/knyazeva.htm" TargetMode="External"/><Relationship Id="rId2" Type="http://schemas.openxmlformats.org/officeDocument/2006/relationships/hyperlink" Target="http://spkurdyumov.narod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4888" y="3641725"/>
            <a:ext cx="7772400" cy="2428875"/>
          </a:xfrm>
        </p:spPr>
        <p:txBody>
          <a:bodyPr/>
          <a:lstStyle/>
          <a:p>
            <a:pPr marL="3651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6350" y="3962400"/>
            <a:ext cx="6400800" cy="1984375"/>
          </a:xfrm>
        </p:spPr>
        <p:txBody>
          <a:bodyPr rtlCol="0">
            <a:normAutofit fontScale="47500" lnSpcReduction="20000"/>
          </a:bodyPr>
          <a:lstStyle/>
          <a:p>
            <a:pPr marL="36513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The Contribution </a:t>
            </a:r>
          </a:p>
          <a:p>
            <a:pPr marL="36513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of the Russian Scientific Schools</a:t>
            </a:r>
          </a:p>
          <a:p>
            <a:pPr marL="36513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to the Development of Systems Thinking</a:t>
            </a:r>
          </a:p>
          <a:p>
            <a:pPr marL="36513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36513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Helena </a:t>
            </a:r>
            <a:r>
              <a:rPr lang="en-US" sz="3800" b="1" dirty="0" err="1" smtClean="0">
                <a:solidFill>
                  <a:srgbClr val="002060"/>
                </a:solidFill>
              </a:rPr>
              <a:t>Knyazeva</a:t>
            </a:r>
            <a:r>
              <a:rPr lang="en-US" sz="3800" b="1" dirty="0" smtClean="0">
                <a:solidFill>
                  <a:srgbClr val="002060"/>
                </a:solidFill>
              </a:rPr>
              <a:t>,</a:t>
            </a:r>
          </a:p>
          <a:p>
            <a:pPr marL="36513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Institute of Philosophy, Russian Academy of Sciences, Moscow</a:t>
            </a:r>
          </a:p>
          <a:p>
            <a:pPr marL="36513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36513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10244" name="Рисунок 4" descr="бу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138" y="138113"/>
            <a:ext cx="2730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The Russian image </a:t>
            </a: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of </a:t>
            </a: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complex systems theory as a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worldview</a:t>
            </a: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600" b="1" dirty="0" smtClean="0"/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Evolution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endParaRPr lang="en-US" sz="36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b="1" dirty="0" smtClean="0"/>
              <a:t>Global evolution</a:t>
            </a:r>
          </a:p>
          <a:p>
            <a:pPr marL="1298448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»"/>
              <a:defRPr/>
            </a:pPr>
            <a:r>
              <a:rPr lang="en-US" sz="2800" b="1" dirty="0" smtClean="0"/>
              <a:t>Theory of cosmic evolution</a:t>
            </a:r>
          </a:p>
          <a:p>
            <a:pPr marL="1298448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»"/>
              <a:defRPr/>
            </a:pPr>
            <a:r>
              <a:rPr lang="en-US" sz="2800" b="1" dirty="0" smtClean="0"/>
              <a:t>Synthetic theory of biological evolution</a:t>
            </a:r>
          </a:p>
          <a:p>
            <a:pPr marL="1298448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»"/>
              <a:defRPr/>
            </a:pPr>
            <a:r>
              <a:rPr lang="en-US" sz="2800" b="1" dirty="0" smtClean="0"/>
              <a:t>Theory of evolution of complex system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6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b="1" dirty="0" smtClean="0"/>
              <a:t>Co-evolution</a:t>
            </a:r>
          </a:p>
          <a:p>
            <a:pPr lvl="7"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Alexander A. </a:t>
            </a:r>
            <a:r>
              <a:rPr lang="en-US" dirty="0" err="1" smtClean="0"/>
              <a:t>Bogdanov</a:t>
            </a:r>
            <a:r>
              <a:rPr lang="en-US" dirty="0" smtClean="0"/>
              <a:t> (</a:t>
            </a:r>
            <a:r>
              <a:rPr lang="en-US" dirty="0" err="1" smtClean="0"/>
              <a:t>Malinovsky</a:t>
            </a:r>
            <a:r>
              <a:rPr lang="en-US" dirty="0" smtClean="0"/>
              <a:t>) – 1873-1928</a:t>
            </a:r>
            <a:endParaRPr lang="ru-RU" dirty="0"/>
          </a:p>
        </p:txBody>
      </p:sp>
      <p:pic>
        <p:nvPicPr>
          <p:cNvPr id="5" name="Содержимое 4" descr="A_A_Bogdan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3126" y="1934042"/>
            <a:ext cx="2438400" cy="35234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“</a:t>
            </a:r>
            <a:r>
              <a:rPr lang="en-US" smtClean="0">
                <a:solidFill>
                  <a:srgbClr val="FF0000"/>
                </a:solidFill>
              </a:rPr>
              <a:t>Tectology” </a:t>
            </a:r>
            <a:r>
              <a:rPr lang="en-US" dirty="0" smtClean="0"/>
              <a:t>(Greek: </a:t>
            </a:r>
            <a:r>
              <a:rPr lang="el-GR" b="1" dirty="0" smtClean="0"/>
              <a:t>τεκτονικός</a:t>
            </a:r>
            <a:r>
              <a:rPr lang="en-US" b="1" dirty="0" smtClean="0"/>
              <a:t> –</a:t>
            </a:r>
            <a:r>
              <a:rPr lang="en-US" dirty="0" smtClean="0"/>
              <a:t> builder, woodworker) as a universal science </a:t>
            </a:r>
            <a:r>
              <a:rPr lang="en-US" smtClean="0"/>
              <a:t>of </a:t>
            </a:r>
            <a:r>
              <a:rPr lang="en-US" smtClean="0"/>
              <a:t>organization.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Founder of the first institute of blood transfusion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A.A. Bogdanov “Tectology”</a:t>
            </a:r>
            <a:endParaRPr lang="ru-RU"/>
          </a:p>
        </p:txBody>
      </p:sp>
      <p:pic>
        <p:nvPicPr>
          <p:cNvPr id="5" name="Содержимое 4" descr="tectology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8686" y="1637506"/>
            <a:ext cx="3440430" cy="50172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smtClean="0"/>
              <a:t>First Russian edition -1913</a:t>
            </a:r>
          </a:p>
          <a:p>
            <a:endParaRPr lang="en-US" sz="2000" b="1" smtClean="0"/>
          </a:p>
          <a:p>
            <a:r>
              <a:rPr lang="en-US" sz="2000" b="1" smtClean="0"/>
              <a:t>German edition – 1922</a:t>
            </a:r>
          </a:p>
          <a:p>
            <a:endParaRPr lang="en-US" sz="2000" b="1" smtClean="0"/>
          </a:p>
          <a:p>
            <a:r>
              <a:rPr lang="en-US" sz="2000" b="1" smtClean="0"/>
              <a:t>Third Russian edition 1925-1929.</a:t>
            </a:r>
          </a:p>
          <a:p>
            <a:endParaRPr lang="en-US" sz="2000" b="1" smtClean="0"/>
          </a:p>
          <a:p>
            <a:r>
              <a:rPr lang="en-US" sz="2000" b="1" smtClean="0"/>
              <a:t>1980, English translation as </a:t>
            </a:r>
            <a:r>
              <a:rPr lang="en-US" sz="2000" b="1" i="1" smtClean="0"/>
              <a:t>Essays in Tektology: The General Science of Organization</a:t>
            </a:r>
            <a:r>
              <a:rPr lang="en-US" sz="2000" b="1" smtClean="0"/>
              <a:t>, trans. George Gorelik, Seaside, CA, Intersystems Publications, 1980</a:t>
            </a:r>
            <a:endParaRPr lang="ru-RU"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ideas and concepts of </a:t>
            </a:r>
            <a:r>
              <a:rPr lang="en-US" dirty="0" err="1" smtClean="0"/>
              <a:t>tectology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Universalism</a:t>
            </a:r>
            <a:r>
              <a:rPr lang="en-US" sz="2400" b="1" dirty="0" smtClean="0"/>
              <a:t> of organizational approach: “Any human activity is </a:t>
            </a:r>
            <a:r>
              <a:rPr lang="en-US" sz="2400" b="1" u="sng" dirty="0" smtClean="0"/>
              <a:t>objectively</a:t>
            </a:r>
            <a:r>
              <a:rPr lang="en-US" sz="2400" b="1" dirty="0" smtClean="0"/>
              <a:t> organizational or </a:t>
            </a:r>
            <a:r>
              <a:rPr lang="en-US" sz="2400" b="1" dirty="0" err="1" smtClean="0"/>
              <a:t>disorganizational</a:t>
            </a:r>
            <a:r>
              <a:rPr lang="en-US" sz="2400" b="1" dirty="0" smtClean="0"/>
              <a:t>”;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Objective appropriateness (reasonability); 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bi-regulator</a:t>
            </a:r>
            <a:r>
              <a:rPr lang="en-US" sz="2400" b="1" dirty="0" smtClean="0"/>
              <a:t> as a kind of feedback;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ideas and concepts of </a:t>
            </a:r>
            <a:r>
              <a:rPr lang="en-US" dirty="0" err="1" smtClean="0"/>
              <a:t>tectology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b="1" dirty="0" smtClean="0"/>
              <a:t>Holism: concept of </a:t>
            </a:r>
            <a:r>
              <a:rPr lang="en-US" sz="2800" b="1" dirty="0" smtClean="0">
                <a:solidFill>
                  <a:srgbClr val="FF0000"/>
                </a:solidFill>
              </a:rPr>
              <a:t>conjugation </a:t>
            </a:r>
            <a:r>
              <a:rPr lang="en-US" sz="2800" b="1" dirty="0" smtClean="0"/>
              <a:t>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a way of connection of different elements; conjugation is collaboration, any communication, assimilation, etc.</a:t>
            </a:r>
          </a:p>
          <a:p>
            <a:pPr>
              <a:spcAft>
                <a:spcPts val="600"/>
              </a:spcAft>
              <a:buNone/>
            </a:pPr>
            <a:r>
              <a:rPr lang="en-US" sz="2800" b="1" dirty="0" smtClean="0"/>
              <a:t>Consequences: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1) </a:t>
            </a:r>
            <a:r>
              <a:rPr lang="en-US" sz="2800" dirty="0" smtClean="0">
                <a:solidFill>
                  <a:srgbClr val="FF0000"/>
                </a:solidFill>
              </a:rPr>
              <a:t>disorganized whole </a:t>
            </a:r>
            <a:r>
              <a:rPr lang="en-US" sz="2800" dirty="0" smtClean="0"/>
              <a:t>is less than a sum of parts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2) </a:t>
            </a:r>
            <a:r>
              <a:rPr lang="en-US" sz="2800" dirty="0" smtClean="0">
                <a:solidFill>
                  <a:srgbClr val="FF0000"/>
                </a:solidFill>
              </a:rPr>
              <a:t>organized whole</a:t>
            </a:r>
            <a:r>
              <a:rPr lang="en-US" sz="2800" dirty="0" smtClean="0"/>
              <a:t> is more than a sum of parts (synergy effect!)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ideas and concepts of </a:t>
            </a:r>
            <a:r>
              <a:rPr lang="en-US" dirty="0" err="1" smtClean="0"/>
              <a:t>tectology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ingression</a:t>
            </a:r>
            <a:r>
              <a:rPr lang="en-US" sz="2800" b="1" dirty="0" smtClean="0"/>
              <a:t> (entry of an element into a system) – e.g. conciliation of enemies;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homeostasis as a </a:t>
            </a:r>
            <a:r>
              <a:rPr lang="en-US" sz="2800" b="1" dirty="0" smtClean="0">
                <a:solidFill>
                  <a:srgbClr val="FF0000"/>
                </a:solidFill>
              </a:rPr>
              <a:t>mobile equilibrium</a:t>
            </a:r>
            <a:r>
              <a:rPr lang="en-US" sz="2800" b="1" dirty="0" smtClean="0"/>
              <a:t>;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increase of </a:t>
            </a:r>
            <a:r>
              <a:rPr lang="en-US" sz="2800" b="1" dirty="0" smtClean="0">
                <a:solidFill>
                  <a:srgbClr val="FF0000"/>
                </a:solidFill>
              </a:rPr>
              <a:t>diversity</a:t>
            </a:r>
            <a:r>
              <a:rPr lang="en-US" sz="2800" b="1" dirty="0" smtClean="0"/>
              <a:t> of elements as a way of struggle with aging;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law of relative resistances: </a:t>
            </a:r>
            <a:r>
              <a:rPr lang="en-US" sz="2800" b="1" dirty="0" smtClean="0">
                <a:solidFill>
                  <a:srgbClr val="FF0000"/>
                </a:solidFill>
              </a:rPr>
              <a:t>structural stability of a whole is determined by its partial stability;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crisis</a:t>
            </a:r>
            <a:r>
              <a:rPr lang="en-US" sz="2800" b="1" dirty="0" smtClean="0"/>
              <a:t> as an equilibrium breaking and a transition to a new equilibrium.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Vladimir I. Arnold (1937-2010)</a:t>
            </a:r>
            <a:endParaRPr lang="ru-RU" dirty="0"/>
          </a:p>
        </p:txBody>
      </p:sp>
      <p:pic>
        <p:nvPicPr>
          <p:cNvPr id="5" name="Содержимое 4" descr="arnold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80933"/>
            <a:ext cx="3657600" cy="39502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Mathematical theory of catastrophes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KAM-Theorem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According to </a:t>
            </a:r>
            <a:r>
              <a:rPr lang="en-US" sz="2800" i="1" dirty="0" smtClean="0"/>
              <a:t>KAM-Theorem</a:t>
            </a:r>
            <a:r>
              <a:rPr lang="en-US" sz="2800" dirty="0" smtClean="0"/>
              <a:t> of A.N. </a:t>
            </a:r>
            <a:r>
              <a:rPr lang="en-US" sz="2800" dirty="0" err="1" smtClean="0"/>
              <a:t>Kolmogorov</a:t>
            </a:r>
            <a:r>
              <a:rPr lang="en-US" sz="2800" dirty="0" smtClean="0"/>
              <a:t> (1954), V.I. Arnold (1963), and J. K. Moser (1967), trajectories in the phase space of classical mechanics are neither completely regular, nor completely irregular, but depend sensitively on the chosen initial conditions.</a:t>
            </a:r>
            <a:endParaRPr lang="ru-RU" sz="2800" dirty="0" smtClean="0"/>
          </a:p>
          <a:p>
            <a:r>
              <a:rPr lang="en-US" sz="2800" i="1" dirty="0" smtClean="0"/>
              <a:t>limits of long-term predictions.</a:t>
            </a:r>
            <a:r>
              <a:rPr lang="en-US" sz="2800" dirty="0" smtClean="0"/>
              <a:t> This is known as the </a:t>
            </a:r>
            <a:r>
              <a:rPr lang="en-US" sz="2800" i="1" dirty="0" smtClean="0"/>
              <a:t>‘</a:t>
            </a:r>
            <a:r>
              <a:rPr lang="en-US" sz="2800" i="1" dirty="0" smtClean="0">
                <a:solidFill>
                  <a:srgbClr val="FF0000"/>
                </a:solidFill>
              </a:rPr>
              <a:t>butterfly effect</a:t>
            </a:r>
            <a:r>
              <a:rPr lang="en-US" sz="2800" i="1" dirty="0" smtClean="0"/>
              <a:t>’</a:t>
            </a:r>
            <a:r>
              <a:rPr lang="en-US" sz="2800" dirty="0" smtClean="0"/>
              <a:t>: initial, small and local causes soon lead to unpredictable, large and global effects. 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Complexity, according to Arnold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Optimization of parameters of a plan can lead to complete destruction of a planned system owing to emerging instability;</a:t>
            </a:r>
          </a:p>
          <a:p>
            <a:pPr>
              <a:spcAft>
                <a:spcPts val="600"/>
              </a:spcAft>
            </a:pPr>
            <a:endParaRPr lang="en-US" sz="2800" b="1" dirty="0" smtClean="0"/>
          </a:p>
          <a:p>
            <a:pPr>
              <a:spcAft>
                <a:spcPts val="600"/>
              </a:spcAft>
            </a:pPr>
            <a:r>
              <a:rPr lang="de-DE" sz="2800" b="1" dirty="0" smtClean="0"/>
              <a:t>Multistage </a:t>
            </a:r>
            <a:r>
              <a:rPr lang="de-DE" sz="2800" b="1" dirty="0" err="1" smtClean="0"/>
              <a:t>management</a:t>
            </a:r>
            <a:r>
              <a:rPr lang="de-DE" sz="2800" b="1" dirty="0" smtClean="0"/>
              <a:t> (n &gt; 3) </a:t>
            </a:r>
            <a:r>
              <a:rPr lang="de-DE" sz="2800" b="1" dirty="0" err="1" smtClean="0"/>
              <a:t>is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unstable</a:t>
            </a:r>
            <a:r>
              <a:rPr lang="de-DE" sz="2800" b="1" dirty="0" smtClean="0"/>
              <a:t>;  </a:t>
            </a:r>
            <a:r>
              <a:rPr lang="de-DE" sz="2800" b="1" dirty="0" err="1" smtClean="0"/>
              <a:t>two-stage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management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leads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oscillations</a:t>
            </a:r>
            <a:r>
              <a:rPr lang="de-DE" sz="2800" b="1" dirty="0" smtClean="0"/>
              <a:t>; genuine </a:t>
            </a:r>
            <a:r>
              <a:rPr lang="de-DE" sz="2800" b="1" dirty="0" err="1" smtClean="0"/>
              <a:t>stability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provided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by</a:t>
            </a:r>
            <a:r>
              <a:rPr lang="de-DE" sz="2800" b="1" dirty="0" smtClean="0"/>
              <a:t> a </a:t>
            </a:r>
            <a:r>
              <a:rPr lang="de-DE" sz="2800" b="1" dirty="0" err="1" smtClean="0"/>
              <a:t>single-stage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management</a:t>
            </a:r>
            <a:r>
              <a:rPr lang="de-DE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of complex structures transformation (Arnold)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en-US" dirty="0" smtClean="0"/>
              <a:t>Gradual movement to a better state immediately leads to worsening;</a:t>
            </a:r>
          </a:p>
          <a:p>
            <a:pPr marL="596900" indent="-514350">
              <a:buFont typeface="+mj-lt"/>
              <a:buAutoNum type="arabicPeriod"/>
            </a:pPr>
            <a:r>
              <a:rPr lang="en-US" dirty="0" smtClean="0"/>
              <a:t>In the course of movement from worse state to a better state, the resistance of a system to any change increases;</a:t>
            </a:r>
          </a:p>
          <a:p>
            <a:pPr marL="596900" indent="-514350">
              <a:buFont typeface="+mj-lt"/>
              <a:buAutoNum type="arabicPeriod"/>
            </a:pPr>
            <a:r>
              <a:rPr lang="en-US" dirty="0" smtClean="0"/>
              <a:t>Maximum of resistance can be reached earlier than the worst state;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plan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en-US" sz="2800" b="1" dirty="0" smtClean="0"/>
              <a:t>General relations to L. von </a:t>
            </a:r>
            <a:r>
              <a:rPr lang="en-US" sz="2800" b="1" dirty="0" err="1" smtClean="0"/>
              <a:t>Bertalanffy</a:t>
            </a:r>
            <a:endParaRPr lang="en-US" sz="2800" b="1" dirty="0" smtClean="0"/>
          </a:p>
          <a:p>
            <a:pPr marL="596900" indent="-514350">
              <a:buFont typeface="+mj-lt"/>
              <a:buAutoNum type="arabicPeriod"/>
            </a:pPr>
            <a:endParaRPr lang="en-US" sz="2800" b="1" dirty="0" smtClean="0"/>
          </a:p>
          <a:p>
            <a:pPr marL="596900" indent="-514350">
              <a:buFont typeface="+mj-lt"/>
              <a:buAutoNum type="arabicPeriod"/>
            </a:pPr>
            <a:r>
              <a:rPr lang="en-US" sz="2800" b="1" dirty="0" smtClean="0"/>
              <a:t>Russian scholars contributed to systems thinking</a:t>
            </a:r>
          </a:p>
          <a:p>
            <a:pPr marL="596900" indent="-514350">
              <a:buFont typeface="+mj-lt"/>
              <a:buAutoNum type="arabicPeriod"/>
            </a:pPr>
            <a:endParaRPr lang="en-US" sz="2800" b="1" dirty="0" smtClean="0"/>
          </a:p>
          <a:p>
            <a:pPr marL="596900" indent="-514350">
              <a:buFont typeface="+mj-lt"/>
              <a:buAutoNum type="arabicPeriod"/>
            </a:pPr>
            <a:r>
              <a:rPr lang="en-US" sz="2800" b="1" dirty="0" smtClean="0"/>
              <a:t>Main ideas of  A. </a:t>
            </a:r>
            <a:r>
              <a:rPr lang="en-US" sz="2800" b="1" dirty="0" err="1" smtClean="0"/>
              <a:t>Bogdanov</a:t>
            </a:r>
            <a:r>
              <a:rPr lang="en-US" sz="2800" b="1" dirty="0" smtClean="0"/>
              <a:t>, V. Arnold and Sergei </a:t>
            </a:r>
            <a:r>
              <a:rPr lang="en-US" sz="2800" b="1" dirty="0" err="1" smtClean="0"/>
              <a:t>Kurdyumov</a:t>
            </a:r>
            <a:endParaRPr lang="en-US" sz="2800" b="1" dirty="0" smtClean="0"/>
          </a:p>
          <a:p>
            <a:pPr marL="596900" indent="-514350">
              <a:buFont typeface="+mj-lt"/>
              <a:buAutoNum type="arabicPeriod"/>
            </a:pPr>
            <a:endParaRPr lang="en-US" sz="2800" b="1" dirty="0" smtClean="0"/>
          </a:p>
          <a:p>
            <a:pPr marL="596900" indent="-514350">
              <a:buFont typeface="+mj-lt"/>
              <a:buAutoNum type="arabicPeriod"/>
            </a:pPr>
            <a:r>
              <a:rPr lang="en-US" sz="2800" b="1" dirty="0" smtClean="0"/>
              <a:t>Some reflections </a:t>
            </a:r>
            <a:r>
              <a:rPr lang="en-US" sz="2800" b="1" smtClean="0"/>
              <a:t>on </a:t>
            </a:r>
            <a:r>
              <a:rPr lang="en-US" sz="2800" b="1" smtClean="0"/>
              <a:t>complex evolutionary </a:t>
            </a:r>
            <a:r>
              <a:rPr lang="en-US" sz="2800" b="1" dirty="0" smtClean="0"/>
              <a:t>thinking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of complex structures transformation (Arnold)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en-US" dirty="0" smtClean="0"/>
              <a:t>. </a:t>
            </a:r>
            <a:r>
              <a:rPr lang="en-US" sz="2800" dirty="0" smtClean="0"/>
              <a:t>When the worst state is passed the systems begins to be attracted to the best state;</a:t>
            </a:r>
          </a:p>
          <a:p>
            <a:pPr>
              <a:spcAft>
                <a:spcPts val="600"/>
              </a:spcAft>
              <a:buNone/>
            </a:pPr>
            <a:endParaRPr lang="en-US" sz="2800" dirty="0" smtClean="0"/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5</a:t>
            </a:r>
            <a:r>
              <a:rPr lang="en-US" sz="2800" dirty="0" smtClean="0"/>
              <a:t>. If a system is managed to be transformed at once, stepwise from a bad stable state to a state which is relatively near to a desired good state, it will evolve by itself towards this good state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Theory of Complexity </a:t>
            </a:r>
            <a:r>
              <a:rPr lang="en-US" b="1" dirty="0" smtClean="0"/>
              <a:t>as a Worldview</a:t>
            </a:r>
            <a:endParaRPr lang="ru-RU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203325" y="1811338"/>
            <a:ext cx="7499350" cy="4800600"/>
          </a:xfrm>
        </p:spPr>
        <p:txBody>
          <a:bodyPr/>
          <a:lstStyle/>
          <a:p>
            <a:pPr marL="323850" eaLnBrk="1" hangingPunct="1">
              <a:spcBef>
                <a:spcPct val="0"/>
              </a:spcBef>
            </a:pPr>
            <a:r>
              <a:rPr lang="en-US" sz="2800" b="1" smtClean="0"/>
              <a:t>Self-organization</a:t>
            </a:r>
          </a:p>
          <a:p>
            <a:pPr marL="323850" eaLnBrk="1" hangingPunct="1">
              <a:spcBef>
                <a:spcPct val="0"/>
              </a:spcBef>
            </a:pPr>
            <a:endParaRPr lang="en-US" sz="2800" b="1" smtClean="0"/>
          </a:p>
          <a:p>
            <a:pPr marL="323850" eaLnBrk="1" hangingPunct="1">
              <a:spcBef>
                <a:spcPct val="0"/>
              </a:spcBef>
            </a:pPr>
            <a:r>
              <a:rPr lang="en-US" sz="2800" b="1" smtClean="0"/>
              <a:t>Evolution and co-evolution</a:t>
            </a:r>
          </a:p>
          <a:p>
            <a:pPr marL="323850" eaLnBrk="1" hangingPunct="1">
              <a:spcBef>
                <a:spcPct val="0"/>
              </a:spcBef>
            </a:pPr>
            <a:endParaRPr lang="en-US" sz="2800" b="1" smtClean="0"/>
          </a:p>
          <a:p>
            <a:pPr marL="323850" eaLnBrk="1" hangingPunct="1">
              <a:spcBef>
                <a:spcPct val="0"/>
              </a:spcBef>
            </a:pPr>
            <a:r>
              <a:rPr lang="en-US" sz="2800" b="1" smtClean="0"/>
              <a:t>Complexity</a:t>
            </a:r>
          </a:p>
          <a:p>
            <a:pPr marL="3238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800" b="1" smtClean="0"/>
              <a:t> </a:t>
            </a:r>
          </a:p>
          <a:p>
            <a:pPr marL="323850" eaLnBrk="1" hangingPunct="1">
              <a:spcBef>
                <a:spcPct val="0"/>
              </a:spcBef>
            </a:pPr>
            <a:r>
              <a:rPr lang="en-US" sz="2800" b="1" smtClean="0"/>
              <a:t>Non-linearity</a:t>
            </a:r>
          </a:p>
          <a:p>
            <a:pPr marL="323850" eaLnBrk="1" hangingPunct="1">
              <a:spcBef>
                <a:spcPct val="0"/>
              </a:spcBef>
            </a:pPr>
            <a:endParaRPr lang="en-US" sz="2800" b="1" smtClean="0"/>
          </a:p>
          <a:p>
            <a:pPr marL="323850" eaLnBrk="1" hangingPunct="1">
              <a:spcBef>
                <a:spcPct val="0"/>
              </a:spcBef>
            </a:pPr>
            <a:r>
              <a:rPr lang="en-US" sz="2800" b="1" smtClean="0"/>
              <a:t>Emergence</a:t>
            </a:r>
          </a:p>
          <a:p>
            <a:pPr marL="323850" eaLnBrk="1" hangingPunct="1">
              <a:spcBef>
                <a:spcPct val="0"/>
              </a:spcBef>
            </a:pPr>
            <a:endParaRPr lang="en-US" sz="2800" b="1" smtClean="0"/>
          </a:p>
          <a:p>
            <a:pPr marL="323850" eaLnBrk="1" hangingPunct="1">
              <a:spcBef>
                <a:spcPct val="0"/>
              </a:spcBef>
            </a:pPr>
            <a:r>
              <a:rPr lang="en-US" sz="2800" b="1" smtClean="0"/>
              <a:t>Creative chaos</a:t>
            </a:r>
            <a:endParaRPr lang="ru-RU" sz="2800" b="1" smtClean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smtClean="0">
                <a:solidFill>
                  <a:schemeClr val="tx2">
                    <a:satMod val="130000"/>
                  </a:schemeClr>
                </a:solidFill>
              </a:rPr>
              <a:t>Evolutionary thinking</a:t>
            </a:r>
            <a:endParaRPr lang="ru-RU" sz="4800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600" b="1" smtClean="0"/>
          </a:p>
          <a:p>
            <a:pPr eaLnBrk="1" hangingPunct="1"/>
            <a:r>
              <a:rPr lang="en-US" sz="3600" b="1" smtClean="0"/>
              <a:t>Non-linear  thinking</a:t>
            </a:r>
          </a:p>
          <a:p>
            <a:pPr eaLnBrk="1" hangingPunct="1"/>
            <a:endParaRPr lang="en-US" sz="3600" b="1" smtClean="0"/>
          </a:p>
          <a:p>
            <a:pPr eaLnBrk="1" hangingPunct="1"/>
            <a:r>
              <a:rPr lang="en-US" sz="3600" b="1" smtClean="0"/>
              <a:t>Holistic thinking</a:t>
            </a:r>
          </a:p>
          <a:p>
            <a:pPr eaLnBrk="1" hangingPunct="1"/>
            <a:endParaRPr lang="en-US" sz="3600" b="1" smtClean="0"/>
          </a:p>
          <a:p>
            <a:pPr eaLnBrk="1" hangingPunct="1"/>
            <a:r>
              <a:rPr lang="en-US" sz="3600" b="1" smtClean="0"/>
              <a:t>Complex thinking</a:t>
            </a:r>
            <a:endParaRPr lang="ru-RU" sz="36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satMod val="130000"/>
                  </a:schemeClr>
                </a:solidFill>
              </a:rPr>
              <a:t>Non-linearity as </a:t>
            </a:r>
            <a:r>
              <a:rPr lang="de-DE" sz="2800" b="1" smtClean="0">
                <a:solidFill>
                  <a:schemeClr val="tx2">
                    <a:satMod val="130000"/>
                  </a:schemeClr>
                </a:solidFill>
              </a:rPr>
              <a:t>switching of different evolutionary regimes</a:t>
            </a:r>
            <a:endParaRPr lang="ru-RU" sz="2800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6" descr="курдюмов2 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739900"/>
            <a:ext cx="2584450" cy="4171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mtClean="0"/>
              <a:t>Theory of complexity as a theory of non-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mtClean="0"/>
              <a:t>stationary dissipative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mtClean="0"/>
              <a:t>structures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mtClean="0"/>
              <a:t>that develop in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b="1" smtClean="0"/>
              <a:t>blow-up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b="1" smtClean="0"/>
              <a:t>regimes</a:t>
            </a:r>
            <a:endParaRPr lang="en-US" sz="2000" b="1" i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000" i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000" i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b="1" i="1" smtClean="0">
                <a:solidFill>
                  <a:schemeClr val="hlink"/>
                </a:solidFill>
              </a:rPr>
              <a:t>Sergei P. Kurdyumov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b="1" i="1" smtClean="0">
                <a:solidFill>
                  <a:schemeClr val="hlink"/>
                </a:solidFill>
              </a:rPr>
              <a:t>(1928 – 2004)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satMod val="130000"/>
                  </a:schemeClr>
                </a:solidFill>
              </a:rPr>
              <a:t>Types of blow-up regimes in open non-linear dissipative media</a:t>
            </a:r>
            <a:endParaRPr lang="ru-RU" sz="3200" smtClean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435100" y="2171700"/>
          <a:ext cx="3656013" cy="3368675"/>
        </p:xfrm>
        <a:graphic>
          <a:graphicData uri="http://schemas.openxmlformats.org/presentationml/2006/ole">
            <p:oleObj spid="_x0000_s1026" name="Photo Editor Photo" r:id="rId3" imgW="6752381" imgH="6219048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276850" y="2359025"/>
          <a:ext cx="3657600" cy="2994025"/>
        </p:xfrm>
        <a:graphic>
          <a:graphicData uri="http://schemas.openxmlformats.org/presentationml/2006/ole">
            <p:oleObj spid="_x0000_s1027" name="Photo Editor Photo" r:id="rId4" imgW="6714286" imgH="5495238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>Examples of </a:t>
            </a:r>
            <a:r>
              <a:rPr lang="en-US" sz="3200" b="1" dirty="0" err="1" smtClean="0"/>
              <a:t>eigenfuctions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of nonlinear dissipative media </a:t>
            </a:r>
            <a:br>
              <a:rPr lang="en-US" sz="3200" b="1" dirty="0" smtClean="0"/>
            </a:br>
            <a:r>
              <a:rPr lang="en-US" sz="3200" b="1" dirty="0" smtClean="0"/>
              <a:t>and their projections</a:t>
            </a:r>
            <a:endParaRPr lang="ru-RU" sz="3200" b="1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146175" y="1525588"/>
          <a:ext cx="4052888" cy="2446337"/>
        </p:xfrm>
        <a:graphic>
          <a:graphicData uri="http://schemas.openxmlformats.org/presentationml/2006/ole">
            <p:oleObj spid="_x0000_s2050" name="Photo Editor Photo" r:id="rId3" imgW="12009524" imgH="7249537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73600" y="3844925"/>
          <a:ext cx="4470400" cy="2601913"/>
        </p:xfrm>
        <a:graphic>
          <a:graphicData uri="http://schemas.openxmlformats.org/presentationml/2006/ole">
            <p:oleObj spid="_x0000_s2051" name="Photo Editor Photo" r:id="rId4" imgW="13304762" imgH="7744906" progId="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Self-organization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Spontaneous formation of new structures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Inner forces (without any external influences)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Role of small perturbations (fluctuations, chaos):</a:t>
            </a:r>
            <a:r>
              <a:rPr lang="en-US" sz="2800" smtClean="0">
                <a:solidFill>
                  <a:srgbClr val="FF0000"/>
                </a:solidFill>
              </a:rPr>
              <a:t> Small is beautiful!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Idea of co-evolution  (joint self-consistent   development of different structures)</a:t>
            </a:r>
            <a:endParaRPr lang="ru-RU" sz="2800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</a:rPr>
              <a:t>Tempo-worlds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smtClean="0"/>
              <a:t>Dynamics of changes of systems’ time and space, </a:t>
            </a:r>
            <a:r>
              <a:rPr lang="en-US" sz="2800" b="1" smtClean="0">
                <a:solidFill>
                  <a:srgbClr val="FF0000"/>
                </a:solidFill>
              </a:rPr>
              <a:t>acceleration</a:t>
            </a:r>
            <a:r>
              <a:rPr lang="en-US" sz="2800" b="1" smtClean="0"/>
              <a:t> of course of time</a:t>
            </a:r>
            <a:r>
              <a:rPr lang="ru-RU" sz="2800" b="1" smtClean="0"/>
              <a:t>, </a:t>
            </a:r>
            <a:r>
              <a:rPr lang="en-US" sz="2800" b="1" smtClean="0">
                <a:solidFill>
                  <a:srgbClr val="FF0000"/>
                </a:solidFill>
              </a:rPr>
              <a:t>nested  cycles of evolution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</a:rPr>
              <a:t>Space parameters</a:t>
            </a:r>
            <a:r>
              <a:rPr lang="en-US" sz="2800" b="1" smtClean="0"/>
              <a:t> for  emergence of complexity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</a:rPr>
              <a:t>Topology of organization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smtClean="0"/>
              <a:t>Rightly organized in space </a:t>
            </a:r>
            <a:r>
              <a:rPr lang="en-US" sz="2800" b="1" smtClean="0">
                <a:solidFill>
                  <a:srgbClr val="FF0000"/>
                </a:solidFill>
              </a:rPr>
              <a:t>(resonant) influences</a:t>
            </a:r>
            <a:endParaRPr lang="ru-RU" sz="2800" smtClean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Architecture of </a:t>
            </a:r>
            <a:r>
              <a:rPr lang="ru-RU" sz="3600" dirty="0" err="1" smtClean="0"/>
              <a:t>three-dimensional</a:t>
            </a:r>
            <a:r>
              <a:rPr lang="en-US" sz="3600" dirty="0" smtClean="0"/>
              <a:t>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> (structure-attractors)</a:t>
            </a:r>
            <a:endParaRPr lang="ru-RU" sz="3600" dirty="0"/>
          </a:p>
        </p:txBody>
      </p:sp>
      <p:pic>
        <p:nvPicPr>
          <p:cNvPr id="18435" name="Picture 11" descr="Y2_sig09bet195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12" t="9323" r="7243" b="9323"/>
          <a:stretch>
            <a:fillRect/>
          </a:stretch>
        </p:blipFill>
        <p:spPr>
          <a:xfrm>
            <a:off x="1560513" y="1863725"/>
            <a:ext cx="6415087" cy="4800600"/>
          </a:xfr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Architecture of </a:t>
            </a:r>
            <a:r>
              <a:rPr lang="ru-RU" sz="3600" dirty="0" err="1" smtClean="0"/>
              <a:t>three-dimensional</a:t>
            </a:r>
            <a:r>
              <a:rPr lang="en-US" sz="3600" dirty="0" smtClean="0"/>
              <a:t>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> (structure-attractors)</a:t>
            </a:r>
            <a:endParaRPr lang="ru-RU" sz="3600" dirty="0"/>
          </a:p>
        </p:txBody>
      </p:sp>
      <p:pic>
        <p:nvPicPr>
          <p:cNvPr id="19459" name="Рисунок 7" descr="Yn3xm3x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25" t="6920" r="5482" b="6387"/>
          <a:stretch>
            <a:fillRect/>
          </a:stretch>
        </p:blipFill>
        <p:spPr>
          <a:xfrm>
            <a:off x="2840038" y="1503363"/>
            <a:ext cx="4689475" cy="4689475"/>
          </a:xfr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1. Comparative analysis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L. von </a:t>
            </a:r>
            <a:r>
              <a:rPr lang="en-US" b="1" dirty="0" err="1" smtClean="0"/>
              <a:t>Bertalanffy</a:t>
            </a:r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systems are everywhere</a:t>
            </a:r>
            <a:r>
              <a:rPr lang="en-US" sz="2400" b="1" dirty="0" smtClean="0"/>
              <a:t>!</a:t>
            </a:r>
          </a:p>
          <a:p>
            <a:pPr eaLnBrk="1" hangingPunct="1">
              <a:buFontTx/>
              <a:buChar char="-"/>
            </a:pPr>
            <a:r>
              <a:rPr lang="en-US" sz="2400" b="1" dirty="0" smtClean="0"/>
              <a:t>principle of </a:t>
            </a:r>
            <a:r>
              <a:rPr lang="en-US" sz="2400" b="1" dirty="0" err="1" smtClean="0">
                <a:solidFill>
                  <a:srgbClr val="FF0000"/>
                </a:solidFill>
              </a:rPr>
              <a:t>equifinality</a:t>
            </a:r>
            <a:r>
              <a:rPr lang="en-US" sz="2400" b="1" dirty="0" smtClean="0"/>
              <a:t>, purposive behavior, goal-seeking,</a:t>
            </a:r>
          </a:p>
          <a:p>
            <a:pPr eaLnBrk="1" hangingPunct="1">
              <a:buFontTx/>
              <a:buChar char="-"/>
            </a:pPr>
            <a:r>
              <a:rPr lang="en-US" sz="2400" b="1" dirty="0" smtClean="0"/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steady state (</a:t>
            </a:r>
            <a:r>
              <a:rPr lang="en-US" sz="2400" b="1" dirty="0" err="1" smtClean="0">
                <a:solidFill>
                  <a:srgbClr val="FF0000"/>
                </a:solidFill>
              </a:rPr>
              <a:t>Fliessgleichgewicht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 dirty="0" smtClean="0"/>
              <a:t>Russian Schools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  <a:p>
            <a:pPr eaLnBrk="1" hangingPunct="1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</a:rPr>
              <a:t>intedisciplinarity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transdisciplinarity</a:t>
            </a:r>
            <a:endParaRPr lang="en-US" sz="2400" b="1" dirty="0" smtClean="0"/>
          </a:p>
          <a:p>
            <a:pPr eaLnBrk="1" hangingPunct="1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structures-attractors of evolution</a:t>
            </a:r>
            <a:r>
              <a:rPr lang="en-US" sz="2400" b="1" dirty="0" smtClean="0"/>
              <a:t>,</a:t>
            </a:r>
          </a:p>
          <a:p>
            <a:pPr eaLnBrk="1" hangingPunct="1">
              <a:buFontTx/>
              <a:buChar char="-"/>
            </a:pPr>
            <a:endParaRPr lang="en-US" sz="2400" b="1" dirty="0" smtClean="0"/>
          </a:p>
          <a:p>
            <a:pPr eaLnBrk="1" hangingPunct="1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meta-stability</a:t>
            </a:r>
            <a:r>
              <a:rPr lang="en-US" sz="2400" b="1" dirty="0" smtClean="0"/>
              <a:t>, stability through instability, complex dynamics of regimes</a:t>
            </a:r>
          </a:p>
          <a:p>
            <a:pPr eaLnBrk="1" hangingPunct="1">
              <a:buFontTx/>
              <a:buChar char="-"/>
            </a:pPr>
            <a:endParaRPr lang="en-US" sz="2400" b="1" dirty="0" smtClean="0"/>
          </a:p>
          <a:p>
            <a:pPr eaLnBrk="1" hangingPunct="1">
              <a:buFontTx/>
              <a:buChar char="-"/>
            </a:pPr>
            <a:endParaRPr lang="en-US" sz="2400" b="1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Architecture of </a:t>
            </a:r>
            <a:r>
              <a:rPr lang="ru-RU" sz="3600" dirty="0" err="1" smtClean="0"/>
              <a:t>three-dimensional</a:t>
            </a:r>
            <a:r>
              <a:rPr lang="en-US" sz="3600" dirty="0" smtClean="0"/>
              <a:t>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> (structure-attractors)</a:t>
            </a:r>
            <a:endParaRPr lang="ru-RU" sz="3600" dirty="0"/>
          </a:p>
        </p:txBody>
      </p:sp>
      <p:pic>
        <p:nvPicPr>
          <p:cNvPr id="20483" name="Рисунок 13" descr="Un4m6b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20" t="6595" r="6053" b="7628"/>
          <a:stretch>
            <a:fillRect/>
          </a:stretch>
        </p:blipFill>
        <p:spPr>
          <a:xfrm>
            <a:off x="2695575" y="1447800"/>
            <a:ext cx="4978400" cy="4800600"/>
          </a:xfr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Architecture of </a:t>
            </a:r>
            <a:r>
              <a:rPr lang="ru-RU" sz="3600" dirty="0" err="1" smtClean="0"/>
              <a:t>three-dimensional</a:t>
            </a:r>
            <a:r>
              <a:rPr lang="en-US" sz="3600" dirty="0" smtClean="0"/>
              <a:t>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> (structure-attractors)</a:t>
            </a:r>
            <a:endParaRPr lang="ru-RU" sz="3600" dirty="0"/>
          </a:p>
        </p:txBody>
      </p:sp>
      <p:pic>
        <p:nvPicPr>
          <p:cNvPr id="21507" name="Picture 7" descr="SF_U6x8_b3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22" t="6920" r="2023" b="4684"/>
          <a:stretch>
            <a:fillRect/>
          </a:stretch>
        </p:blipFill>
        <p:spPr>
          <a:xfrm>
            <a:off x="2700338" y="1457325"/>
            <a:ext cx="4968875" cy="4781550"/>
          </a:xfr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Some peculiarities </a:t>
            </a:r>
            <a:br>
              <a:rPr lang="en-US" sz="3200" b="1" dirty="0" smtClean="0"/>
            </a:br>
            <a:r>
              <a:rPr lang="en-US" sz="3200" b="1" dirty="0" smtClean="0"/>
              <a:t>of the Moscow school of </a:t>
            </a:r>
            <a:r>
              <a:rPr lang="en-US" sz="3200" b="1" dirty="0" err="1" smtClean="0"/>
              <a:t>synergetics</a:t>
            </a:r>
            <a:endParaRPr lang="ru-RU" sz="3200" b="1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localization</a:t>
            </a:r>
            <a:r>
              <a:rPr lang="en-US" sz="2800" b="1" smtClean="0"/>
              <a:t> in the form of structures;</a:t>
            </a:r>
          </a:p>
          <a:p>
            <a:pPr eaLnBrk="1" hangingPunct="1">
              <a:lnSpc>
                <a:spcPct val="70000"/>
              </a:lnSpc>
            </a:pPr>
            <a:endParaRPr lang="en-US" sz="2800" b="1" smtClean="0"/>
          </a:p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complex spectra</a:t>
            </a:r>
            <a:r>
              <a:rPr lang="en-US" sz="2800" b="1" smtClean="0"/>
              <a:t> of structures-attractors;</a:t>
            </a:r>
          </a:p>
          <a:p>
            <a:pPr eaLnBrk="1" hangingPunct="1">
              <a:lnSpc>
                <a:spcPct val="70000"/>
              </a:lnSpc>
            </a:pPr>
            <a:endParaRPr lang="en-US" sz="2800" b="1" smtClean="0"/>
          </a:p>
          <a:p>
            <a:pPr eaLnBrk="1" hangingPunct="1">
              <a:lnSpc>
                <a:spcPct val="70000"/>
              </a:lnSpc>
            </a:pPr>
            <a:r>
              <a:rPr lang="en-US" sz="2800" b="1" smtClean="0"/>
              <a:t>different </a:t>
            </a:r>
            <a:r>
              <a:rPr lang="en-US" sz="2800" b="1" smtClean="0">
                <a:solidFill>
                  <a:srgbClr val="0000CC"/>
                </a:solidFill>
              </a:rPr>
              <a:t>types of blow-up regimes</a:t>
            </a:r>
            <a:r>
              <a:rPr lang="en-US" sz="2800" b="1" smtClean="0"/>
              <a:t>;</a:t>
            </a:r>
          </a:p>
          <a:p>
            <a:pPr eaLnBrk="1" hangingPunct="1">
              <a:lnSpc>
                <a:spcPct val="70000"/>
              </a:lnSpc>
            </a:pPr>
            <a:endParaRPr lang="en-US" sz="2800" b="1" smtClean="0"/>
          </a:p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co-evolution</a:t>
            </a:r>
            <a:r>
              <a:rPr lang="en-US" sz="2800" b="1" smtClean="0"/>
              <a:t>, joint and consistent development of complex structures; </a:t>
            </a:r>
          </a:p>
          <a:p>
            <a:pPr eaLnBrk="1" hangingPunct="1">
              <a:lnSpc>
                <a:spcPct val="70000"/>
              </a:lnSpc>
            </a:pPr>
            <a:endParaRPr lang="en-US" sz="2800" b="1" smtClean="0"/>
          </a:p>
          <a:p>
            <a:pPr eaLnBrk="1" hangingPunct="1">
              <a:lnSpc>
                <a:spcPct val="70000"/>
              </a:lnSpc>
            </a:pPr>
            <a:r>
              <a:rPr lang="en-US" sz="2800" b="1" smtClean="0"/>
              <a:t>the connection between </a:t>
            </a:r>
            <a:r>
              <a:rPr lang="en-US" sz="2800" b="1" smtClean="0">
                <a:solidFill>
                  <a:srgbClr val="0000CC"/>
                </a:solidFill>
              </a:rPr>
              <a:t>space and time</a:t>
            </a:r>
            <a:r>
              <a:rPr lang="en-US" sz="2800" b="1" smtClean="0"/>
              <a:t>;</a:t>
            </a:r>
          </a:p>
          <a:p>
            <a:pPr eaLnBrk="1" hangingPunct="1">
              <a:lnSpc>
                <a:spcPct val="70000"/>
              </a:lnSpc>
            </a:pPr>
            <a:endParaRPr lang="en-US" sz="2800" b="1" smtClean="0"/>
          </a:p>
          <a:p>
            <a:pPr eaLnBrk="1" hangingPunct="1">
              <a:lnSpc>
                <a:spcPct val="70000"/>
              </a:lnSpc>
            </a:pPr>
            <a:r>
              <a:rPr lang="en-US" sz="2800" b="1" smtClean="0"/>
              <a:t>ways of </a:t>
            </a:r>
            <a:r>
              <a:rPr lang="en-US" sz="2800" b="1" smtClean="0">
                <a:solidFill>
                  <a:srgbClr val="0000CC"/>
                </a:solidFill>
              </a:rPr>
              <a:t>non-linear soft management</a:t>
            </a:r>
            <a:endParaRPr lang="ru-RU" sz="2800" smtClean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Non-linear thinking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irreversibility</a:t>
            </a:r>
            <a:r>
              <a:rPr lang="de-DE" sz="2800" b="1" dirty="0" smtClean="0"/>
              <a:t> (</a:t>
            </a:r>
            <a:r>
              <a:rPr lang="de-DE" sz="2800" b="1" dirty="0" err="1" smtClean="0"/>
              <a:t>arrow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time)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points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bifurcations</a:t>
            </a:r>
            <a:endParaRPr 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change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tempo (</a:t>
            </a:r>
            <a:r>
              <a:rPr lang="de-DE" sz="2800" b="1" dirty="0" err="1" smtClean="0"/>
              <a:t>regime</a:t>
            </a:r>
            <a:r>
              <a:rPr lang="de-DE" sz="2800" b="1" dirty="0" smtClean="0"/>
              <a:t>)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evolution</a:t>
            </a:r>
            <a:endParaRPr 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small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deviations</a:t>
            </a:r>
            <a:r>
              <a:rPr lang="de-DE" sz="2800" b="1" dirty="0" smtClean="0"/>
              <a:t>, </a:t>
            </a:r>
            <a:r>
              <a:rPr lang="de-DE" sz="2800" b="1" dirty="0" err="1" smtClean="0"/>
              <a:t>fluctuations</a:t>
            </a:r>
            <a:r>
              <a:rPr lang="de-DE" sz="2800" b="1" dirty="0" smtClean="0"/>
              <a:t>, </a:t>
            </a:r>
            <a:r>
              <a:rPr lang="de-DE" sz="2800" b="1" dirty="0" err="1" smtClean="0"/>
              <a:t>chances</a:t>
            </a:r>
            <a:endParaRPr 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thresholds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sensitivity</a:t>
            </a:r>
            <a:endParaRPr 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dead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ends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evolution</a:t>
            </a:r>
            <a:r>
              <a:rPr lang="de-DE" sz="2800" b="1" dirty="0" smtClean="0"/>
              <a:t> (</a:t>
            </a:r>
            <a:r>
              <a:rPr lang="de-DE" sz="2800" b="1" dirty="0" err="1" smtClean="0"/>
              <a:t>stages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involution</a:t>
            </a:r>
            <a:r>
              <a:rPr lang="de-DE" sz="2800" b="1" dirty="0" smtClean="0"/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influence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future</a:t>
            </a:r>
            <a:endParaRPr 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800" b="1" dirty="0" err="1" smtClean="0"/>
              <a:t>nested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evolution</a:t>
            </a:r>
            <a:endParaRPr lang="ru-RU" sz="2800" dirty="0" smtClean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</a:rPr>
              <a:t>Tree of evolution </a:t>
            </a:r>
            <a:br>
              <a:rPr lang="en-US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</a:rPr>
              <a:t>(world tree, tree of life)</a:t>
            </a:r>
            <a:endParaRPr lang="ru-RU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065338"/>
            <a:ext cx="2857500" cy="3581400"/>
          </a:xfr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2879" y="2445535"/>
            <a:ext cx="3493237" cy="2616556"/>
          </a:xfrm>
          <a:scene3d>
            <a:camera prst="orthographicFront"/>
            <a:lightRig rig="threePt" dir="t"/>
          </a:scene3d>
          <a:sp3d contourW="44450"/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Holistic thinking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smtClean="0">
                <a:solidFill>
                  <a:srgbClr val="0000CC"/>
                </a:solidFill>
              </a:rPr>
              <a:t>Emergent properties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0000CC"/>
                </a:solidFill>
              </a:rPr>
              <a:t>the whole is more than a sum of parts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0000CC"/>
                </a:solidFill>
              </a:rPr>
              <a:t>a part has emergent properties as well</a:t>
            </a:r>
          </a:p>
          <a:p>
            <a:pPr eaLnBrk="1" hangingPunct="1">
              <a:lnSpc>
                <a:spcPct val="80000"/>
              </a:lnSpc>
            </a:pPr>
            <a:endParaRPr lang="en-US" sz="36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solidFill>
                  <a:srgbClr val="0000CC"/>
                </a:solidFill>
              </a:rPr>
              <a:t>Synergy</a:t>
            </a:r>
          </a:p>
          <a:p>
            <a:pPr eaLnBrk="1" hangingPunct="1">
              <a:lnSpc>
                <a:spcPct val="80000"/>
              </a:lnSpc>
            </a:pPr>
            <a:endParaRPr lang="en-US" sz="36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solidFill>
                  <a:srgbClr val="0000CC"/>
                </a:solidFill>
              </a:rPr>
              <a:t>Cooperative effects (coherence)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Holism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holistic science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holistic education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holistic therapies (health)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holistic management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Emergence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b="1" smtClean="0"/>
              <a:t>unpredictability, incomprehensibility (epistemological aspect of novelty)</a:t>
            </a:r>
          </a:p>
          <a:p>
            <a:pPr eaLnBrk="1" hangingPunct="1"/>
            <a:r>
              <a:rPr lang="de-DE" sz="2800" b="1" smtClean="0"/>
              <a:t>spontaneity: creative chance is rooted in nature</a:t>
            </a:r>
          </a:p>
          <a:p>
            <a:pPr eaLnBrk="1" hangingPunct="1"/>
            <a:r>
              <a:rPr lang="de-DE" sz="2800" b="1" smtClean="0"/>
              <a:t> irreducibility of properties of the whole to parts (elements)</a:t>
            </a:r>
          </a:p>
          <a:p>
            <a:pPr eaLnBrk="1" hangingPunct="1"/>
            <a:r>
              <a:rPr lang="de-DE" sz="2800" b="1" smtClean="0"/>
              <a:t>Irredusibility of more organized to less organized, complexity to simplicity</a:t>
            </a:r>
          </a:p>
          <a:p>
            <a:pPr eaLnBrk="1" hangingPunct="1"/>
            <a:r>
              <a:rPr lang="de-DE" sz="2800" b="1" smtClean="0"/>
              <a:t>quatitative jump, phase transition, radical transformation</a:t>
            </a:r>
            <a:r>
              <a:rPr lang="de-DE" smtClean="0"/>
              <a:t> </a:t>
            </a:r>
            <a:endParaRPr lang="ru-RU" smtClean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Emergent nature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3600" b="1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Emergence is way of birth of</a:t>
            </a:r>
          </a:p>
          <a:p>
            <a:pPr>
              <a:buFont typeface="Wingdings 2" pitchFamily="18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novelty </a:t>
            </a:r>
          </a:p>
          <a:p>
            <a:pPr>
              <a:buFont typeface="Wingdings 2" pitchFamily="18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in the process of evolution</a:t>
            </a:r>
            <a:r>
              <a:rPr lang="en-US" smtClean="0"/>
              <a:t> </a:t>
            </a:r>
            <a:endParaRPr lang="ru-RU" smtClean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Complex thinking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Complex thinking which is correspondent to complexity of the world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smtClean="0"/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Thinking in complexity (K. Mainzer)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smtClean="0"/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Complex cognition</a:t>
            </a:r>
          </a:p>
          <a:p>
            <a:pPr marL="886968"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Interaction of different mental activities (perception, memory, reasoning, emotions, etc.)</a:t>
            </a:r>
          </a:p>
          <a:p>
            <a:pPr marL="886968"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Complexity of a situation an agent is confronted with (thinking, decision making, problem solving)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mtClean="0"/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Russian Schools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Alexander </a:t>
            </a:r>
            <a:r>
              <a:rPr lang="en-US" b="1" dirty="0" err="1" smtClean="0"/>
              <a:t>Bogdanov</a:t>
            </a:r>
            <a:r>
              <a:rPr lang="en-US" b="1" dirty="0" smtClean="0"/>
              <a:t> </a:t>
            </a:r>
            <a:r>
              <a:rPr lang="en-US" dirty="0" smtClean="0"/>
              <a:t>(1873-1928) – </a:t>
            </a:r>
            <a:r>
              <a:rPr lang="en-US" dirty="0" err="1" smtClean="0"/>
              <a:t>Tectology</a:t>
            </a:r>
            <a:r>
              <a:rPr lang="en-US" dirty="0" smtClean="0"/>
              <a:t> as a universal science of organization;</a:t>
            </a:r>
          </a:p>
          <a:p>
            <a:r>
              <a:rPr lang="en-US" b="1" dirty="0" smtClean="0"/>
              <a:t>Leonid Mandelstam </a:t>
            </a:r>
            <a:r>
              <a:rPr lang="en-US" dirty="0" smtClean="0"/>
              <a:t>(1879-1944) and </a:t>
            </a:r>
            <a:r>
              <a:rPr lang="en-US" b="1" dirty="0" smtClean="0"/>
              <a:t>Alexander </a:t>
            </a:r>
            <a:r>
              <a:rPr lang="en-US" b="1" dirty="0" err="1" smtClean="0"/>
              <a:t>Andronov</a:t>
            </a:r>
            <a:r>
              <a:rPr lang="en-US" b="1" dirty="0" smtClean="0"/>
              <a:t> </a:t>
            </a:r>
            <a:r>
              <a:rPr lang="en-US" dirty="0" smtClean="0"/>
              <a:t>(1901-1952) – theory of non-linear oscillations (self-exciting oscillations);</a:t>
            </a:r>
          </a:p>
          <a:p>
            <a:r>
              <a:rPr lang="en-US" b="1" dirty="0" smtClean="0"/>
              <a:t>Vladimir Arnold</a:t>
            </a:r>
            <a:r>
              <a:rPr lang="en-US" dirty="0" smtClean="0"/>
              <a:t> (1937-2010) – systems theory, theory of catastrophes;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Complexity of systems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Their functions are much more complex than they are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Number of elements and complexity of relations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Variety of elements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Multilevel structure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Openness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Emergent properties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Memory, hysteresis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/>
              <a:t>Loops of feedback</a:t>
            </a:r>
            <a:endParaRPr lang="ru-RU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Complexity - instability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more complex a system is, the more unstable it is.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Stability trough instability. A system exercises in its instability </a:t>
            </a:r>
          </a:p>
          <a:p>
            <a:pPr eaLnBrk="1" hangingPunct="1">
              <a:buFont typeface="Arial" pitchFamily="34" charset="0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Two types of instability</a:t>
            </a:r>
            <a:br>
              <a:rPr lang="en-US" b="1" smtClean="0"/>
            </a:br>
            <a:endParaRPr lang="en-US" b="1" smtClean="0"/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Chaos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en-US" b="1" smtClean="0"/>
              <a:t>Chaos as a creative principle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Self-organization at the edge of chaos</a:t>
            </a:r>
            <a:endParaRPr lang="ru-RU" b="1" smtClean="0"/>
          </a:p>
        </p:txBody>
      </p:sp>
      <p:pic>
        <p:nvPicPr>
          <p:cNvPr id="36868" name="Picture 7" descr="космический ха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4125" y="1236663"/>
            <a:ext cx="3844925" cy="45259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CC"/>
                </a:solidFill>
              </a:rPr>
              <a:t>Chaos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Chaos as a way of </a:t>
            </a:r>
            <a:r>
              <a:rPr lang="en-US" sz="2000" b="1" smtClean="0">
                <a:solidFill>
                  <a:srgbClr val="FF0000"/>
                </a:solidFill>
              </a:rPr>
              <a:t>going out to a trend of self-organization</a:t>
            </a:r>
            <a:endParaRPr lang="ru-RU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Chaos as a way of </a:t>
            </a:r>
            <a:r>
              <a:rPr lang="en-US" sz="2000" b="1" smtClean="0">
                <a:solidFill>
                  <a:srgbClr val="FF0000"/>
                </a:solidFill>
              </a:rPr>
              <a:t>synchronization of tempos of subsystems</a:t>
            </a:r>
            <a:endParaRPr lang="ru-RU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Poising at the edge of chaos </a:t>
            </a:r>
            <a:r>
              <a:rPr lang="en-US" sz="2000" b="1" smtClean="0"/>
              <a:t>as a way of maintenance of complex organization (self-organized criticality)</a:t>
            </a:r>
            <a:r>
              <a:rPr lang="ru-RU" sz="2000" b="1" smtClean="0"/>
              <a:t>;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Chaos as a </a:t>
            </a:r>
            <a:r>
              <a:rPr lang="en-US" sz="2000" b="1" smtClean="0">
                <a:solidFill>
                  <a:srgbClr val="FF0000"/>
                </a:solidFill>
              </a:rPr>
              <a:t>factor of adaptation </a:t>
            </a:r>
            <a:r>
              <a:rPr lang="en-US" sz="2000" b="1" smtClean="0"/>
              <a:t>to changeable conditions of environment</a:t>
            </a:r>
            <a:r>
              <a:rPr lang="ru-RU" sz="2000" b="1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Transition from chaos to order and </a:t>
            </a:r>
            <a:r>
              <a:rPr lang="ru-RU" sz="2000" b="1" smtClean="0"/>
              <a:t>vice</a:t>
            </a:r>
            <a:r>
              <a:rPr lang="en-US" sz="2000" b="1" smtClean="0"/>
              <a:t> </a:t>
            </a:r>
            <a:r>
              <a:rPr lang="ru-RU" sz="2000" b="1" smtClean="0"/>
              <a:t>versa</a:t>
            </a:r>
            <a:r>
              <a:rPr lang="en-US" sz="2000" b="1" smtClean="0"/>
              <a:t> as a way of birth of </a:t>
            </a:r>
            <a:r>
              <a:rPr lang="en-US" sz="2000" b="1" smtClean="0">
                <a:solidFill>
                  <a:srgbClr val="FF0000"/>
                </a:solidFill>
              </a:rPr>
              <a:t>beauty</a:t>
            </a:r>
            <a:r>
              <a:rPr lang="ru-RU" sz="2000" b="1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A part of inner chaos as a necessary supplement to external control is a way of </a:t>
            </a:r>
            <a:r>
              <a:rPr lang="ru-RU" sz="2000" b="1" smtClean="0">
                <a:solidFill>
                  <a:srgbClr val="FF0000"/>
                </a:solidFill>
              </a:rPr>
              <a:t>self-goverment</a:t>
            </a:r>
            <a:r>
              <a:rPr lang="en-US" sz="2000" b="1" smtClean="0"/>
              <a:t> of a complex system;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Disorder and variety of elements as a basis for attainment of their </a:t>
            </a:r>
            <a:r>
              <a:rPr lang="en-US" sz="2000" b="1" smtClean="0">
                <a:solidFill>
                  <a:srgbClr val="FF0000"/>
                </a:solidFill>
              </a:rPr>
              <a:t>unity </a:t>
            </a:r>
            <a:r>
              <a:rPr lang="en-US" sz="2000" b="1" smtClean="0"/>
              <a:t>and organization;</a:t>
            </a:r>
            <a:r>
              <a:rPr lang="ru-RU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Chaos as a </a:t>
            </a:r>
            <a:r>
              <a:rPr lang="en-US" sz="2000" b="1" smtClean="0">
                <a:solidFill>
                  <a:srgbClr val="FF0000"/>
                </a:solidFill>
              </a:rPr>
              <a:t>stimulus, push of evolution</a:t>
            </a:r>
            <a:r>
              <a:rPr lang="en-US" sz="2000" b="1" smtClean="0"/>
              <a:t>;</a:t>
            </a: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Chaos as a way of </a:t>
            </a:r>
            <a:r>
              <a:rPr lang="en-US" sz="2000" b="1" smtClean="0">
                <a:solidFill>
                  <a:srgbClr val="FF0000"/>
                </a:solidFill>
              </a:rPr>
              <a:t>renewal</a:t>
            </a:r>
            <a:r>
              <a:rPr lang="en-US" sz="2000" b="1" smtClean="0"/>
              <a:t> of a complex organization, as a way to an </a:t>
            </a:r>
            <a:r>
              <a:rPr lang="en-US" sz="2000" b="1" smtClean="0">
                <a:solidFill>
                  <a:srgbClr val="FF0000"/>
                </a:solidFill>
              </a:rPr>
              <a:t>innovation</a:t>
            </a:r>
            <a:r>
              <a:rPr lang="en-US" sz="2000" b="1" smtClean="0"/>
              <a:t>.</a:t>
            </a:r>
            <a:endParaRPr lang="ru-RU" sz="2000" smtClean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85825" y="-479425"/>
            <a:ext cx="7985125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200" b="1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b="1" smtClean="0">
                <a:solidFill>
                  <a:schemeClr val="tx2">
                    <a:satMod val="130000"/>
                  </a:schemeClr>
                </a:solidFill>
              </a:rPr>
              <a:t>Cognitive complexity</a:t>
            </a:r>
            <a:endParaRPr lang="ru-RU" sz="3200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00CC"/>
                </a:solidFill>
              </a:rPr>
              <a:t>Cognitive structures are </a:t>
            </a:r>
            <a:r>
              <a:rPr lang="en-US" sz="2400" b="1" smtClean="0">
                <a:solidFill>
                  <a:srgbClr val="FF0000"/>
                </a:solidFill>
              </a:rPr>
              <a:t>emergent</a:t>
            </a:r>
            <a:endParaRPr lang="en-US" sz="2400" b="1" smtClean="0">
              <a:solidFill>
                <a:srgbClr val="0000CC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400" b="1" smtClean="0">
              <a:solidFill>
                <a:srgbClr val="0000CC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0000"/>
                </a:solidFill>
              </a:rPr>
              <a:t>Reciprocal determination</a:t>
            </a:r>
            <a:r>
              <a:rPr lang="en-US" sz="2400" b="1" smtClean="0">
                <a:solidFill>
                  <a:srgbClr val="0000CC"/>
                </a:solidFill>
              </a:rPr>
              <a:t> of the I and the other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 b="1" smtClean="0">
              <a:solidFill>
                <a:srgbClr val="0000CC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00CC"/>
                </a:solidFill>
              </a:rPr>
              <a:t>Cognitive systems are </a:t>
            </a:r>
            <a:r>
              <a:rPr lang="en-US" sz="2400" b="1" smtClean="0">
                <a:solidFill>
                  <a:srgbClr val="FF0000"/>
                </a:solidFill>
              </a:rPr>
              <a:t>dynamical</a:t>
            </a:r>
            <a:r>
              <a:rPr lang="en-US" sz="2400" b="1" smtClean="0">
                <a:solidFill>
                  <a:srgbClr val="0000CC"/>
                </a:solidFill>
              </a:rPr>
              <a:t> and self-organizing</a:t>
            </a:r>
            <a:endParaRPr lang="ru-RU" sz="2400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9888" y="2193925"/>
            <a:ext cx="3302000" cy="2844800"/>
          </a:xfrm>
          <a:solidFill>
            <a:schemeClr val="accent1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112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satMod val="130000"/>
                  </a:schemeClr>
                </a:solidFill>
              </a:rPr>
              <a:t>     Publications (with S.P. Kurdyumov):</a:t>
            </a:r>
            <a:endParaRPr lang="ru-RU" sz="2800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(2001) Nonlinear Synthesis and Co-evolution of Complex Systems. In: World Futures</a:t>
            </a:r>
            <a:r>
              <a:rPr lang="en-US" i="1" smtClean="0"/>
              <a:t> </a:t>
            </a:r>
            <a:r>
              <a:rPr lang="en-US" smtClean="0"/>
              <a:t>57: pp. 239--261.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(2002) </a:t>
            </a:r>
            <a:r>
              <a:rPr lang="en-US" i="1" smtClean="0"/>
              <a:t>Foundations of Synergetics: Blow-up Regimes, Self-organization, Tempoworlds</a:t>
            </a:r>
            <a:r>
              <a:rPr lang="en-US" smtClean="0"/>
              <a:t>. St.Petersburg: Aletheia Publishers. 414 p. (in Russian).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(2007) Synergetics: Non-linearity of Time and Landscapes of Coevolution. KomKniga, Moscow (in Russian).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03200"/>
            <a:ext cx="7793038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satMod val="130000"/>
                  </a:schemeClr>
                </a:solidFill>
              </a:rPr>
              <a:t>Publications</a:t>
            </a:r>
            <a:endParaRPr lang="ru-RU" sz="2800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5025" y="140811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smtClean="0"/>
              <a:t>(1998) The Synergetic View of Human Creativity // Evolution and Cognition. </a:t>
            </a:r>
            <a:r>
              <a:rPr lang="ru-RU" sz="2400" b="1" smtClean="0"/>
              <a:t>Vienna, 1998. Vol.4, N 2. P.145-155.</a:t>
            </a:r>
            <a:endParaRPr lang="en-US" sz="2400" b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smtClean="0"/>
              <a:t>(2003) Knyazeva H. Self-Reflective Synergetics. In: </a:t>
            </a:r>
            <a:r>
              <a:rPr lang="en-US" sz="2400" b="1" i="1" smtClean="0"/>
              <a:t>Systems Research and Behavioral Science</a:t>
            </a:r>
            <a:r>
              <a:rPr lang="en-US" sz="2400" b="1" smtClean="0"/>
              <a:t>. Vol. 20. N 1. P.53-64.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i="1" smtClean="0"/>
              <a:t>(2005) </a:t>
            </a:r>
            <a:r>
              <a:rPr lang="en-US" sz="2400" b="1" smtClean="0"/>
              <a:t>Knyazeva H. Figures of Time in Evolution of Complex Systems. In: </a:t>
            </a:r>
            <a:r>
              <a:rPr lang="en-US" sz="2400" b="1" i="1" smtClean="0"/>
              <a:t>Journal for General Philosophy of Science.</a:t>
            </a:r>
            <a:r>
              <a:rPr lang="en-US" sz="2400" b="1" smtClean="0"/>
              <a:t> Vol.36. N 2. P.289-304.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smtClean="0"/>
              <a:t>(2009) Knyazeva H. Nonlinear Cobweb of Cognition. In: Foundations of Science. Vol. 14, N 3. P.167-179.</a:t>
            </a: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130000"/>
                  </a:schemeClr>
                </a:solidFill>
              </a:rPr>
              <a:t>My sites and email</a:t>
            </a:r>
            <a:endParaRPr lang="ru-RU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66CCFF"/>
                </a:solidFill>
                <a:hlinkClick r:id="rId2"/>
              </a:rPr>
              <a:t>http://spkurdyumov.narod.ru</a:t>
            </a:r>
            <a:r>
              <a:rPr lang="en-US" sz="3600" b="1" smtClean="0">
                <a:solidFill>
                  <a:srgbClr val="66CCFF"/>
                </a:solidFill>
              </a:rPr>
              <a:t> </a:t>
            </a:r>
            <a:r>
              <a:rPr lang="ru-RU" sz="4800" smtClean="0"/>
              <a:t> </a:t>
            </a:r>
            <a:endParaRPr lang="en-US" sz="36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FF0000"/>
                </a:solidFill>
                <a:hlinkClick r:id="rId3"/>
              </a:rPr>
              <a:t>http://iph.ras.ru/knyazeva.htm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4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800" b="1" smtClean="0">
                <a:solidFill>
                  <a:srgbClr val="FF0000"/>
                </a:solidFill>
              </a:rPr>
              <a:t>knyazeva@iph.ras.ru</a:t>
            </a:r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ru-RU" sz="4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400" b="1" smtClean="0"/>
              <a:t>helena_knyazeva@mail.ru</a:t>
            </a:r>
            <a:endParaRPr lang="ru-RU" sz="44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Russian schools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Nikita </a:t>
            </a:r>
            <a:r>
              <a:rPr lang="en-US" sz="2800" b="1" dirty="0" err="1" smtClean="0"/>
              <a:t>Moiseev</a:t>
            </a:r>
            <a:r>
              <a:rPr lang="en-US" sz="2800" b="1" dirty="0" smtClean="0"/>
              <a:t> </a:t>
            </a:r>
            <a:r>
              <a:rPr lang="en-US" sz="2800" dirty="0" smtClean="0"/>
              <a:t>(1917-2000) – universal evolutionism and </a:t>
            </a:r>
            <a:r>
              <a:rPr lang="en-US" sz="2800" dirty="0" smtClean="0">
                <a:solidFill>
                  <a:srgbClr val="0000CC"/>
                </a:solidFill>
              </a:rPr>
              <a:t>co-evolution</a:t>
            </a:r>
            <a:r>
              <a:rPr lang="en-US" sz="2800" dirty="0" smtClean="0"/>
              <a:t> of man and nature;</a:t>
            </a:r>
          </a:p>
          <a:p>
            <a:r>
              <a:rPr lang="en-US" sz="2800" b="1" dirty="0" err="1" smtClean="0"/>
              <a:t>Yurij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Klimontovich</a:t>
            </a:r>
            <a:r>
              <a:rPr lang="en-US" sz="2800" b="1" dirty="0" smtClean="0"/>
              <a:t> </a:t>
            </a:r>
            <a:r>
              <a:rPr lang="en-US" sz="2800" dirty="0" smtClean="0"/>
              <a:t>(1924-2002) – physics of open non-equilibrium systems and theory of </a:t>
            </a:r>
            <a:r>
              <a:rPr lang="en-US" sz="2800" dirty="0" smtClean="0">
                <a:solidFill>
                  <a:srgbClr val="0000CC"/>
                </a:solidFill>
              </a:rPr>
              <a:t>dynamic chaos</a:t>
            </a:r>
            <a:r>
              <a:rPr lang="en-US" sz="2800" dirty="0" smtClean="0"/>
              <a:t>;</a:t>
            </a:r>
          </a:p>
          <a:p>
            <a:r>
              <a:rPr lang="en-US" sz="2800" b="1" dirty="0" smtClean="0"/>
              <a:t>Alexander </a:t>
            </a:r>
            <a:r>
              <a:rPr lang="en-US" sz="2800" b="1" dirty="0" err="1" smtClean="0"/>
              <a:t>Rudenko</a:t>
            </a:r>
            <a:r>
              <a:rPr lang="en-US" sz="2800" b="1" dirty="0" smtClean="0"/>
              <a:t> </a:t>
            </a:r>
            <a:r>
              <a:rPr lang="en-US" sz="2800" dirty="0" smtClean="0"/>
              <a:t>(1925-2004) – theory of open </a:t>
            </a:r>
            <a:r>
              <a:rPr lang="en-US" sz="2800" dirty="0" smtClean="0">
                <a:solidFill>
                  <a:srgbClr val="0000CC"/>
                </a:solidFill>
              </a:rPr>
              <a:t>auto-catalytic systems in chemistry</a:t>
            </a:r>
            <a:r>
              <a:rPr lang="en-US" sz="2800" dirty="0" smtClean="0"/>
              <a:t>;</a:t>
            </a:r>
          </a:p>
          <a:p>
            <a:r>
              <a:rPr lang="en-US" sz="2800" b="1" dirty="0" smtClean="0"/>
              <a:t>Sergei P. </a:t>
            </a:r>
            <a:r>
              <a:rPr lang="en-US" sz="2800" b="1" dirty="0" err="1" smtClean="0"/>
              <a:t>Kurdyumov</a:t>
            </a:r>
            <a:r>
              <a:rPr lang="en-US" sz="2800" dirty="0" smtClean="0"/>
              <a:t> (1928-2004) –</a:t>
            </a:r>
            <a:r>
              <a:rPr lang="en-US" sz="2800" dirty="0" err="1" smtClean="0"/>
              <a:t>synergetics</a:t>
            </a:r>
            <a:r>
              <a:rPr lang="en-US" sz="2800" dirty="0" smtClean="0"/>
              <a:t> as a theory of </a:t>
            </a:r>
            <a:r>
              <a:rPr lang="en-US" sz="2800" dirty="0" smtClean="0">
                <a:solidFill>
                  <a:srgbClr val="0000CC"/>
                </a:solidFill>
              </a:rPr>
              <a:t>blow-up regimes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Andrey Kolmogorov (1903-1987)</a:t>
            </a:r>
            <a:endParaRPr lang="ru-RU"/>
          </a:p>
        </p:txBody>
      </p:sp>
      <p:pic>
        <p:nvPicPr>
          <p:cNvPr id="5" name="Содержимое 4" descr="kolmogorov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9779" y="1769608"/>
            <a:ext cx="4286250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Kolmogorov’s complexity </a:t>
            </a:r>
          </a:p>
          <a:p>
            <a:pPr>
              <a:buNone/>
            </a:pPr>
            <a:r>
              <a:rPr lang="en-US" smtClean="0"/>
              <a:t>Descriptive definition of complexity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 D. Landau (1908-1968)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Concept of order parameters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Suitable </a:t>
            </a:r>
            <a:r>
              <a:rPr lang="en-US" b="1" dirty="0" err="1" smtClean="0"/>
              <a:t>macrovariables</a:t>
            </a:r>
            <a:r>
              <a:rPr lang="en-US" b="1" dirty="0" smtClean="0"/>
              <a:t> characterizing this change of global order are denoted as </a:t>
            </a:r>
            <a:r>
              <a:rPr lang="en-US" b="1" i="1" dirty="0" smtClean="0"/>
              <a:t>‘order parameters’</a:t>
            </a:r>
            <a:endParaRPr lang="ru-RU" dirty="0"/>
          </a:p>
        </p:txBody>
      </p:sp>
      <p:pic>
        <p:nvPicPr>
          <p:cNvPr id="5" name="Содержимое 4" descr="launda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60904" y="1731407"/>
            <a:ext cx="2880360" cy="40538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Nikita N. </a:t>
            </a:r>
            <a:r>
              <a:rPr lang="en-US" dirty="0" err="1" smtClean="0"/>
              <a:t>Moiseev</a:t>
            </a:r>
            <a:r>
              <a:rPr lang="en-US" dirty="0" smtClean="0"/>
              <a:t> (1917-2000)</a:t>
            </a:r>
            <a:endParaRPr lang="ru-RU" dirty="0"/>
          </a:p>
        </p:txBody>
      </p:sp>
      <p:pic>
        <p:nvPicPr>
          <p:cNvPr id="5" name="Содержимое 4" descr="200px-Nikita_Nikolaevich_Moiseyev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93900" y="2039937"/>
            <a:ext cx="2540000" cy="3632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universal evolutionism </a:t>
            </a:r>
          </a:p>
          <a:p>
            <a:r>
              <a:rPr lang="en-US" sz="3600" dirty="0" smtClean="0"/>
              <a:t>co-evolution of man and nature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Yurij</a:t>
            </a:r>
            <a:r>
              <a:rPr lang="en-US" dirty="0" smtClean="0"/>
              <a:t> L. </a:t>
            </a:r>
            <a:r>
              <a:rPr lang="en-US" dirty="0" err="1" smtClean="0"/>
              <a:t>Klimontovich</a:t>
            </a:r>
            <a:r>
              <a:rPr lang="en-US" dirty="0" smtClean="0"/>
              <a:t> (1924-2002)</a:t>
            </a:r>
            <a:endParaRPr lang="ru-RU" dirty="0"/>
          </a:p>
        </p:txBody>
      </p:sp>
      <p:pic>
        <p:nvPicPr>
          <p:cNvPr id="5" name="Содержимое 4" descr="Klimontovi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68163" y="1828127"/>
            <a:ext cx="2767584" cy="332110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Dynamic chaos</a:t>
            </a:r>
          </a:p>
          <a:p>
            <a:endParaRPr lang="en-US" b="1" dirty="0" smtClean="0"/>
          </a:p>
          <a:p>
            <a:r>
              <a:rPr lang="en-US" b="1" dirty="0" smtClean="0"/>
              <a:t>Fine structure of chaos (e.g. turbulent flows)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4342</TotalTime>
  <Words>1681</Words>
  <Application>Microsoft Office PowerPoint</Application>
  <PresentationFormat>Экран (4:3)</PresentationFormat>
  <Paragraphs>279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Солнцестояние</vt:lpstr>
      <vt:lpstr>Photo Editor Photo</vt:lpstr>
      <vt:lpstr>    </vt:lpstr>
      <vt:lpstr>Presentation plan</vt:lpstr>
      <vt:lpstr>1. Comparative analysis</vt:lpstr>
      <vt:lpstr>2. The Russian Schools </vt:lpstr>
      <vt:lpstr>Russian schools</vt:lpstr>
      <vt:lpstr>Andrey Kolmogorov (1903-1987)</vt:lpstr>
      <vt:lpstr>Lev D. Landau (1908-1968)</vt:lpstr>
      <vt:lpstr>Nikita N. Moiseev (1917-2000)</vt:lpstr>
      <vt:lpstr>Yurij L. Klimontovich (1924-2002)</vt:lpstr>
      <vt:lpstr>The Russian image of complex systems theory as a worldview</vt:lpstr>
      <vt:lpstr>Alexander A. Bogdanov (Malinovsky) – 1873-1928</vt:lpstr>
      <vt:lpstr>A.A. Bogdanov “Tectology”</vt:lpstr>
      <vt:lpstr>Main ideas and concepts of tectology</vt:lpstr>
      <vt:lpstr>Main ideas and concepts of tectology</vt:lpstr>
      <vt:lpstr>Main ideas and concepts of tectology</vt:lpstr>
      <vt:lpstr>Vladimir I. Arnold (1937-2010)</vt:lpstr>
      <vt:lpstr>KAM-Theorem</vt:lpstr>
      <vt:lpstr>Complexity, according to Arnold</vt:lpstr>
      <vt:lpstr>Models of complex structures transformation (Arnold)</vt:lpstr>
      <vt:lpstr>Models of complex structures transformation (Arnold)</vt:lpstr>
      <vt:lpstr>Theory of Complexity as a Worldview</vt:lpstr>
      <vt:lpstr>Evolutionary thinking</vt:lpstr>
      <vt:lpstr>Non-linearity as switching of different evolutionary regimes</vt:lpstr>
      <vt:lpstr>Types of blow-up regimes in open non-linear dissipative media</vt:lpstr>
      <vt:lpstr>Examples of eigenfuctions  of nonlinear dissipative media  and their projections</vt:lpstr>
      <vt:lpstr>Self-organization</vt:lpstr>
      <vt:lpstr>Idea of co-evolution  (joint self-consistent   development of different structures)</vt:lpstr>
      <vt:lpstr>Architecture of three-dimensional eigenfunctions (structure-attractors)</vt:lpstr>
      <vt:lpstr>Architecture of three-dimensional eigenfunctions (structure-attractors)</vt:lpstr>
      <vt:lpstr>Architecture of three-dimensional eigenfunctions (structure-attractors)</vt:lpstr>
      <vt:lpstr>Architecture of three-dimensional eigenfunctions (structure-attractors)</vt:lpstr>
      <vt:lpstr>Some peculiarities  of the Moscow school of synergetics</vt:lpstr>
      <vt:lpstr>Non-linear thinking</vt:lpstr>
      <vt:lpstr>Tree of evolution  (world tree, tree of life)</vt:lpstr>
      <vt:lpstr>Holistic thinking</vt:lpstr>
      <vt:lpstr>Holism</vt:lpstr>
      <vt:lpstr>Emergence</vt:lpstr>
      <vt:lpstr>Emergent nature</vt:lpstr>
      <vt:lpstr>Complex thinking</vt:lpstr>
      <vt:lpstr>Complexity of systems</vt:lpstr>
      <vt:lpstr>Complexity - instability</vt:lpstr>
      <vt:lpstr>Chaos</vt:lpstr>
      <vt:lpstr>Chaos</vt:lpstr>
      <vt:lpstr> Cognitive complexity</vt:lpstr>
      <vt:lpstr>     Publications (with S.P. Kurdyumov):</vt:lpstr>
      <vt:lpstr>Publications</vt:lpstr>
      <vt:lpstr>My sites and email</vt:lpstr>
    </vt:vector>
  </TitlesOfParts>
  <Company>Институт философии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Князева</dc:creator>
  <cp:lastModifiedBy>Helena Knyazeva</cp:lastModifiedBy>
  <cp:revision>175</cp:revision>
  <dcterms:created xsi:type="dcterms:W3CDTF">2006-08-24T18:56:28Z</dcterms:created>
  <dcterms:modified xsi:type="dcterms:W3CDTF">2011-11-10T06:45:05Z</dcterms:modified>
</cp:coreProperties>
</file>